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85" r:id="rId4"/>
    <p:sldId id="279" r:id="rId5"/>
    <p:sldId id="276" r:id="rId6"/>
    <p:sldId id="277" r:id="rId7"/>
    <p:sldId id="278" r:id="rId8"/>
    <p:sldId id="286" r:id="rId9"/>
    <p:sldId id="282" r:id="rId10"/>
    <p:sldId id="287" r:id="rId11"/>
    <p:sldId id="291" r:id="rId12"/>
    <p:sldId id="292" r:id="rId13"/>
    <p:sldId id="288" r:id="rId14"/>
    <p:sldId id="289" r:id="rId15"/>
    <p:sldId id="290" r:id="rId16"/>
    <p:sldId id="283" r:id="rId17"/>
    <p:sldId id="284" r:id="rId18"/>
    <p:sldId id="296" r:id="rId19"/>
    <p:sldId id="294" r:id="rId20"/>
    <p:sldId id="295" r:id="rId21"/>
    <p:sldId id="297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C"/>
    <a:srgbClr val="505050"/>
    <a:srgbClr val="FFFDFF"/>
    <a:srgbClr val="282A2C"/>
    <a:srgbClr val="404243"/>
    <a:srgbClr val="292929"/>
    <a:srgbClr val="111111"/>
    <a:srgbClr val="F2F2F2"/>
    <a:srgbClr val="D0B174"/>
    <a:srgbClr val="D4AD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27" autoAdjust="0"/>
    <p:restoredTop sz="94660"/>
  </p:normalViewPr>
  <p:slideViewPr>
    <p:cSldViewPr snapToGrid="0">
      <p:cViewPr varScale="1">
        <p:scale>
          <a:sx n="89" d="100"/>
          <a:sy n="89" d="100"/>
        </p:scale>
        <p:origin x="48" y="1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1CF7D4-8921-4D4F-8E7F-960BF03933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6C254D-BC12-467C-90CD-CF044F9E0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B6AAA3-A9AE-4722-88E9-9A9DC7B64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98479-C2AF-4E80-97C9-DA9C3AAAC2E4}" type="datetimeFigureOut">
              <a:rPr lang="ko-KR" altLang="en-US" smtClean="0"/>
              <a:t>2023-08-31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6FF6F5-FB41-4356-87C7-BC8FBC5C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67C256-412D-42D4-AF8D-CAEDE8E7C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6BB8-72B6-4C4A-890E-A04F1CBE73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777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F6CFD9-8576-4D26-B834-EC9E9E8A9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11BBF8-BED8-4518-9D5B-3077CF570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85C06E-AB0B-4D61-991C-AC070E4C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98479-C2AF-4E80-97C9-DA9C3AAAC2E4}" type="datetimeFigureOut">
              <a:rPr lang="ko-KR" altLang="en-US" smtClean="0"/>
              <a:t>2023-08-31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2A64F8-B9AA-4185-ABD4-5C7D1CD7C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1D0FBF-C5A6-4511-A7EB-265F15DB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6BB8-72B6-4C4A-890E-A04F1CBE73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890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749563E-E709-4691-97D2-F73924B2854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54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749563E-E709-4691-97D2-F73924B2854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727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0E38F48-91F0-4BD6-BFF6-2CB84758D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6BD14F-14C3-42D4-8B74-35E359B19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A83381-E8BD-4400-948A-1206A230D8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98479-C2AF-4E80-97C9-DA9C3AAAC2E4}" type="datetimeFigureOut">
              <a:rPr lang="ko-KR" altLang="en-US" smtClean="0"/>
              <a:t>2023-08-31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5C4404-21E7-447B-B91C-AE771E10B4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2B244D-5708-45E2-935A-60AF7C3F1F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96BB8-72B6-4C4A-890E-A04F1CBE73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906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gif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6AB0955-C574-4E99-919E-D721837D236A}"/>
              </a:ext>
            </a:extLst>
          </p:cNvPr>
          <p:cNvSpPr/>
          <p:nvPr/>
        </p:nvSpPr>
        <p:spPr>
          <a:xfrm>
            <a:off x="4159250" y="2375468"/>
            <a:ext cx="3968754" cy="9048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DE9494-39E0-4C3A-B12C-CEEDF727AFE3}"/>
              </a:ext>
            </a:extLst>
          </p:cNvPr>
          <p:cNvSpPr txBox="1"/>
          <p:nvPr/>
        </p:nvSpPr>
        <p:spPr>
          <a:xfrm>
            <a:off x="3989612" y="2320074"/>
            <a:ext cx="42889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-150" dirty="0">
                <a:solidFill>
                  <a:schemeClr val="bg1">
                    <a:lumMod val="9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DES Project</a:t>
            </a:r>
            <a:endParaRPr lang="ko-KR" altLang="en-US" sz="6000" spc="-150" dirty="0">
              <a:solidFill>
                <a:schemeClr val="bg1">
                  <a:lumMod val="9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DC5C0A-71B0-4581-82BB-81F849ECD25D}"/>
              </a:ext>
            </a:extLst>
          </p:cNvPr>
          <p:cNvSpPr txBox="1"/>
          <p:nvPr/>
        </p:nvSpPr>
        <p:spPr>
          <a:xfrm>
            <a:off x="5501413" y="6093487"/>
            <a:ext cx="1189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Team 3</a:t>
            </a:r>
            <a:endParaRPr lang="ko-KR" altLang="en-US" sz="24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4" name="그림 3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E201C6E2-82D8-9596-014A-7DCF69632A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868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2">
            <a:extLst>
              <a:ext uri="{FF2B5EF4-FFF2-40B4-BE49-F238E27FC236}">
                <a16:creationId xmlns:a16="http://schemas.microsoft.com/office/drawing/2014/main" id="{D104C385-94E0-116C-2B51-353B391BFFFF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39A431-017F-E0B3-1A0C-C06381F6A150}"/>
              </a:ext>
            </a:extLst>
          </p:cNvPr>
          <p:cNvSpPr txBox="1"/>
          <p:nvPr/>
        </p:nvSpPr>
        <p:spPr>
          <a:xfrm>
            <a:off x="80962" y="324221"/>
            <a:ext cx="3607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Processes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263269C-A0D8-65B6-351E-6B0D544B3364}"/>
              </a:ext>
            </a:extLst>
          </p:cNvPr>
          <p:cNvSpPr/>
          <p:nvPr/>
        </p:nvSpPr>
        <p:spPr>
          <a:xfrm>
            <a:off x="2905126" y="1528763"/>
            <a:ext cx="2479674" cy="1078706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Dashboard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D0AE997-F0BE-D8F5-414A-D242CD0AC9BC}"/>
              </a:ext>
            </a:extLst>
          </p:cNvPr>
          <p:cNvSpPr/>
          <p:nvPr/>
        </p:nvSpPr>
        <p:spPr>
          <a:xfrm>
            <a:off x="2905126" y="3229437"/>
            <a:ext cx="2479674" cy="107870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CAN Receiver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79AD589-B261-0614-86E6-76BCAC50C11D}"/>
              </a:ext>
            </a:extLst>
          </p:cNvPr>
          <p:cNvSpPr/>
          <p:nvPr/>
        </p:nvSpPr>
        <p:spPr>
          <a:xfrm>
            <a:off x="2905126" y="4930111"/>
            <a:ext cx="2479674" cy="107870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PiRacer Controller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AB25442-31EB-68E1-C4E1-E4B32F8991C0}"/>
              </a:ext>
            </a:extLst>
          </p:cNvPr>
          <p:cNvSpPr/>
          <p:nvPr/>
        </p:nvSpPr>
        <p:spPr>
          <a:xfrm>
            <a:off x="423069" y="1528763"/>
            <a:ext cx="1141412" cy="456055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Session Bus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E05B05-6554-4EBB-1864-ED8E4D154E74}"/>
              </a:ext>
            </a:extLst>
          </p:cNvPr>
          <p:cNvSpPr txBox="1"/>
          <p:nvPr/>
        </p:nvSpPr>
        <p:spPr>
          <a:xfrm>
            <a:off x="6742111" y="739013"/>
            <a:ext cx="3693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Responsibilities</a:t>
            </a:r>
            <a:endParaRPr lang="ko-KR" alt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D7FC55-65C0-3395-2160-7FCDEBAA90E2}"/>
              </a:ext>
            </a:extLst>
          </p:cNvPr>
          <p:cNvSpPr txBox="1"/>
          <p:nvPr/>
        </p:nvSpPr>
        <p:spPr>
          <a:xfrm>
            <a:off x="5553869" y="1639133"/>
            <a:ext cx="5695949" cy="83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Fetch data that needs to be displayed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Display it to user in GUI</a:t>
            </a:r>
            <a:endParaRPr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4CB3C9-CBBC-376B-4C6F-A2150A8FBF69}"/>
              </a:ext>
            </a:extLst>
          </p:cNvPr>
          <p:cNvSpPr txBox="1"/>
          <p:nvPr/>
        </p:nvSpPr>
        <p:spPr>
          <a:xfrm>
            <a:off x="5553870" y="3351207"/>
            <a:ext cx="5517354" cy="83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Fetch RPM, distance data from CAN Bus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Provide interface and methods to </a:t>
            </a:r>
            <a:r>
              <a:rPr lang="en-US" altLang="ko-KR" b="1" dirty="0" err="1"/>
              <a:t>DBus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058B6F-1789-B3E4-256F-F05C507424A9}"/>
              </a:ext>
            </a:extLst>
          </p:cNvPr>
          <p:cNvSpPr txBox="1"/>
          <p:nvPr/>
        </p:nvSpPr>
        <p:spPr>
          <a:xfrm>
            <a:off x="5553870" y="5051881"/>
            <a:ext cx="5517354" cy="835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Control and monitor PiRacer vehicle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b="1" dirty="0"/>
              <a:t>Provide interface and methods to </a:t>
            </a:r>
            <a:r>
              <a:rPr lang="en-US" altLang="ko-KR" b="1" dirty="0" err="1"/>
              <a:t>DBus</a:t>
            </a:r>
            <a:endParaRPr lang="ko-KR" altLang="en-US" b="1" dirty="0"/>
          </a:p>
        </p:txBody>
      </p:sp>
      <p:sp>
        <p:nvSpPr>
          <p:cNvPr id="13" name="화살표: 왼쪽/오른쪽 12">
            <a:extLst>
              <a:ext uri="{FF2B5EF4-FFF2-40B4-BE49-F238E27FC236}">
                <a16:creationId xmlns:a16="http://schemas.microsoft.com/office/drawing/2014/main" id="{1BE9E157-9044-8149-E6A0-051E3B651F30}"/>
              </a:ext>
            </a:extLst>
          </p:cNvPr>
          <p:cNvSpPr/>
          <p:nvPr/>
        </p:nvSpPr>
        <p:spPr>
          <a:xfrm>
            <a:off x="1733550" y="1885265"/>
            <a:ext cx="1033463" cy="3429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AD7A01B2-96A4-6BFD-B251-8803DC379875}"/>
              </a:ext>
            </a:extLst>
          </p:cNvPr>
          <p:cNvSpPr/>
          <p:nvPr/>
        </p:nvSpPr>
        <p:spPr>
          <a:xfrm>
            <a:off x="1733550" y="3597339"/>
            <a:ext cx="1033463" cy="3429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왼쪽/오른쪽 14">
            <a:extLst>
              <a:ext uri="{FF2B5EF4-FFF2-40B4-BE49-F238E27FC236}">
                <a16:creationId xmlns:a16="http://schemas.microsoft.com/office/drawing/2014/main" id="{900D9E38-DDD3-B54D-9828-B8C0B2B56334}"/>
              </a:ext>
            </a:extLst>
          </p:cNvPr>
          <p:cNvSpPr/>
          <p:nvPr/>
        </p:nvSpPr>
        <p:spPr>
          <a:xfrm>
            <a:off x="1733550" y="5273009"/>
            <a:ext cx="1033463" cy="342900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407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2">
            <a:extLst>
              <a:ext uri="{FF2B5EF4-FFF2-40B4-BE49-F238E27FC236}">
                <a16:creationId xmlns:a16="http://schemas.microsoft.com/office/drawing/2014/main" id="{CBA23D1F-76E6-0E27-1359-6D34806E69DC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14CBF3-2F73-D88C-BDDF-85466773BE49}"/>
              </a:ext>
            </a:extLst>
          </p:cNvPr>
          <p:cNvSpPr txBox="1"/>
          <p:nvPr/>
        </p:nvSpPr>
        <p:spPr>
          <a:xfrm>
            <a:off x="80962" y="324221"/>
            <a:ext cx="3607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Blocking Problem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7DD43B-59C7-6509-ABBC-8319BA9EF55F}"/>
              </a:ext>
            </a:extLst>
          </p:cNvPr>
          <p:cNvSpPr txBox="1"/>
          <p:nvPr/>
        </p:nvSpPr>
        <p:spPr>
          <a:xfrm>
            <a:off x="7778886" y="3075057"/>
            <a:ext cx="349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Method call must wait until current task is done</a:t>
            </a:r>
            <a:endParaRPr lang="ko-KR" altLang="en-US" sz="20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72A49C-2616-1202-9B60-86DC9EEC4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16" y="908997"/>
            <a:ext cx="6831169" cy="58184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22E3956-43AF-8352-9C08-D53DE61A7988}"/>
              </a:ext>
            </a:extLst>
          </p:cNvPr>
          <p:cNvSpPr txBox="1"/>
          <p:nvPr/>
        </p:nvSpPr>
        <p:spPr>
          <a:xfrm>
            <a:off x="7778886" y="1823660"/>
            <a:ext cx="349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Thread can only handle</a:t>
            </a:r>
          </a:p>
          <a:p>
            <a:r>
              <a:rPr lang="en-US" altLang="ko-KR" sz="20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1 task at a time</a:t>
            </a:r>
            <a:endParaRPr lang="ko-KR" altLang="en-US" sz="20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0077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12">
            <a:extLst>
              <a:ext uri="{FF2B5EF4-FFF2-40B4-BE49-F238E27FC236}">
                <a16:creationId xmlns:a16="http://schemas.microsoft.com/office/drawing/2014/main" id="{EB58F4DF-E3D5-5658-8B96-A3A96E46AC13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8BC9CA-6D38-9A05-5116-FBBC6245A55E}"/>
              </a:ext>
            </a:extLst>
          </p:cNvPr>
          <p:cNvSpPr txBox="1"/>
          <p:nvPr/>
        </p:nvSpPr>
        <p:spPr>
          <a:xfrm>
            <a:off x="80962" y="324221"/>
            <a:ext cx="3607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Using Multi Thread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A145A3-0D6A-ED4A-51E8-1E6D4E670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73" y="908997"/>
            <a:ext cx="7373065" cy="58137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245383-2467-0714-E291-EC79B658ABEB}"/>
              </a:ext>
            </a:extLst>
          </p:cNvPr>
          <p:cNvSpPr txBox="1"/>
          <p:nvPr/>
        </p:nvSpPr>
        <p:spPr>
          <a:xfrm>
            <a:off x="8255404" y="1810782"/>
            <a:ext cx="34996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Main thread can return</a:t>
            </a:r>
          </a:p>
          <a:p>
            <a:r>
              <a:rPr lang="en-US" altLang="ko-KR" sz="20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latest value immediately on request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11A876-D98C-6ADC-59A1-06F7BF74314B}"/>
              </a:ext>
            </a:extLst>
          </p:cNvPr>
          <p:cNvSpPr txBox="1"/>
          <p:nvPr/>
        </p:nvSpPr>
        <p:spPr>
          <a:xfrm>
            <a:off x="8255404" y="3075057"/>
            <a:ext cx="34996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Updating thread will update values periodically without blocking the </a:t>
            </a:r>
            <a:r>
              <a:rPr lang="en-US" altLang="ko-KR" sz="2000" b="1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main thread</a:t>
            </a:r>
            <a:endParaRPr lang="en-US" altLang="ko-KR" sz="20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2702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2">
            <a:extLst>
              <a:ext uri="{FF2B5EF4-FFF2-40B4-BE49-F238E27FC236}">
                <a16:creationId xmlns:a16="http://schemas.microsoft.com/office/drawing/2014/main" id="{885A0063-7CE8-788E-1456-7DA268B48371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0D2379-2419-4FF7-6CE9-47EB669DB61F}"/>
              </a:ext>
            </a:extLst>
          </p:cNvPr>
          <p:cNvSpPr txBox="1"/>
          <p:nvPr/>
        </p:nvSpPr>
        <p:spPr>
          <a:xfrm>
            <a:off x="80962" y="324221"/>
            <a:ext cx="3607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CAN-Receiver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FC3A3F3-DBE4-AEA1-CC1A-94EA1D922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506"/>
            <a:ext cx="11287283" cy="592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104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2">
            <a:extLst>
              <a:ext uri="{FF2B5EF4-FFF2-40B4-BE49-F238E27FC236}">
                <a16:creationId xmlns:a16="http://schemas.microsoft.com/office/drawing/2014/main" id="{0003D091-89DF-712D-A120-783C8206FDE5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F076A9-3802-E4B1-2DD1-0580A0E9808E}"/>
              </a:ext>
            </a:extLst>
          </p:cNvPr>
          <p:cNvSpPr txBox="1"/>
          <p:nvPr/>
        </p:nvSpPr>
        <p:spPr>
          <a:xfrm>
            <a:off x="80962" y="324221"/>
            <a:ext cx="3607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PiRacer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E371AC-D37A-A60C-3DD8-D18EE9544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7120"/>
            <a:ext cx="11667818" cy="5616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012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2">
            <a:extLst>
              <a:ext uri="{FF2B5EF4-FFF2-40B4-BE49-F238E27FC236}">
                <a16:creationId xmlns:a16="http://schemas.microsoft.com/office/drawing/2014/main" id="{C97F5BFA-83A8-BD1A-9F0D-7F57298FF8EA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8E3078-F6EB-2861-84BD-A829CFBB9FA6}"/>
              </a:ext>
            </a:extLst>
          </p:cNvPr>
          <p:cNvSpPr txBox="1"/>
          <p:nvPr/>
        </p:nvSpPr>
        <p:spPr>
          <a:xfrm>
            <a:off x="80962" y="324221"/>
            <a:ext cx="3607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Adding Robustness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5DF135-CDEE-5B8D-6E56-7FC60F10C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556" y="1541278"/>
            <a:ext cx="7712249" cy="44396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FC9568-68DD-6187-495C-3D65B720B7AC}"/>
              </a:ext>
            </a:extLst>
          </p:cNvPr>
          <p:cNvSpPr txBox="1"/>
          <p:nvPr/>
        </p:nvSpPr>
        <p:spPr>
          <a:xfrm>
            <a:off x="8168640" y="2479041"/>
            <a:ext cx="39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Auto starts at boot time </a:t>
            </a:r>
            <a:endParaRPr lang="ko-KR" altLang="en-US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A5B74F-244F-BA6F-BE2D-B2F0DBB1E346}"/>
              </a:ext>
            </a:extLst>
          </p:cNvPr>
          <p:cNvSpPr txBox="1"/>
          <p:nvPr/>
        </p:nvSpPr>
        <p:spPr>
          <a:xfrm>
            <a:off x="8168640" y="3525521"/>
            <a:ext cx="34442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Parent process monitors children and can auto restart on child’s failure 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29870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4899BB-FAF4-EBB5-40D3-EC61DE3FD39B}"/>
              </a:ext>
            </a:extLst>
          </p:cNvPr>
          <p:cNvSpPr/>
          <p:nvPr/>
        </p:nvSpPr>
        <p:spPr>
          <a:xfrm>
            <a:off x="-67235" y="324221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8E4E3D-EA5C-11B0-11FA-62CC8BD4F255}"/>
              </a:ext>
            </a:extLst>
          </p:cNvPr>
          <p:cNvSpPr txBox="1"/>
          <p:nvPr/>
        </p:nvSpPr>
        <p:spPr>
          <a:xfrm>
            <a:off x="80962" y="324221"/>
            <a:ext cx="3758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QT GUI Application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8A14EB-1CBC-543C-B616-34D3B1495432}"/>
              </a:ext>
            </a:extLst>
          </p:cNvPr>
          <p:cNvSpPr txBox="1"/>
          <p:nvPr/>
        </p:nvSpPr>
        <p:spPr>
          <a:xfrm>
            <a:off x="5507609" y="1767517"/>
            <a:ext cx="1879797" cy="41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2000" dirty="0">
                <a:solidFill>
                  <a:srgbClr val="181717"/>
                </a:solidFill>
                <a:latin typeface="나눔스퀘어_ac ExtraBold" panose="020B0600000101010101" pitchFamily="50" charset="-127"/>
                <a:ea typeface="나눔스퀘어_ac" panose="020B0600000101010101" pitchFamily="50" charset="-127"/>
              </a:rPr>
              <a:t>Distance</a:t>
            </a:r>
            <a:endParaRPr lang="ko-KR" altLang="en-US" sz="2800" dirty="0">
              <a:solidFill>
                <a:srgbClr val="181717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7" name="직선 연결선 1132">
            <a:extLst>
              <a:ext uri="{FF2B5EF4-FFF2-40B4-BE49-F238E27FC236}">
                <a16:creationId xmlns:a16="http://schemas.microsoft.com/office/drawing/2014/main" id="{46069EE0-E67E-DDA5-D211-4E0DCA9B4970}"/>
              </a:ext>
            </a:extLst>
          </p:cNvPr>
          <p:cNvCxnSpPr>
            <a:cxnSpLocks/>
          </p:cNvCxnSpPr>
          <p:nvPr/>
        </p:nvCxnSpPr>
        <p:spPr>
          <a:xfrm>
            <a:off x="7357750" y="1709451"/>
            <a:ext cx="0" cy="520597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07AA7E7-058B-D82D-AFD7-BE3CEA43677F}"/>
              </a:ext>
            </a:extLst>
          </p:cNvPr>
          <p:cNvSpPr txBox="1"/>
          <p:nvPr/>
        </p:nvSpPr>
        <p:spPr>
          <a:xfrm>
            <a:off x="7413139" y="1763378"/>
            <a:ext cx="2966498" cy="377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solidFill>
                  <a:srgbClr val="181717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Output rear Distance Data</a:t>
            </a:r>
            <a:endParaRPr lang="ko-KR" altLang="en-US" sz="1600" dirty="0">
              <a:solidFill>
                <a:srgbClr val="181717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9" name="사각형: 둥근 모서리 209">
            <a:extLst>
              <a:ext uri="{FF2B5EF4-FFF2-40B4-BE49-F238E27FC236}">
                <a16:creationId xmlns:a16="http://schemas.microsoft.com/office/drawing/2014/main" id="{C87F5D94-B1AD-379B-A1F0-50DE416C0758}"/>
              </a:ext>
            </a:extLst>
          </p:cNvPr>
          <p:cNvSpPr/>
          <p:nvPr/>
        </p:nvSpPr>
        <p:spPr>
          <a:xfrm>
            <a:off x="5519541" y="1584013"/>
            <a:ext cx="4611374" cy="745424"/>
          </a:xfrm>
          <a:prstGeom prst="roundRect">
            <a:avLst>
              <a:gd name="adj" fmla="val 7538"/>
            </a:avLst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29">
            <a:extLst>
              <a:ext uri="{FF2B5EF4-FFF2-40B4-BE49-F238E27FC236}">
                <a16:creationId xmlns:a16="http://schemas.microsoft.com/office/drawing/2014/main" id="{D14D3A3F-F533-EB0F-0489-89CE7C063156}"/>
              </a:ext>
            </a:extLst>
          </p:cNvPr>
          <p:cNvCxnSpPr>
            <a:cxnSpLocks/>
          </p:cNvCxnSpPr>
          <p:nvPr/>
        </p:nvCxnSpPr>
        <p:spPr>
          <a:xfrm>
            <a:off x="7345819" y="4236693"/>
            <a:ext cx="0" cy="480541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사각형: 둥근 모서리 231">
            <a:extLst>
              <a:ext uri="{FF2B5EF4-FFF2-40B4-BE49-F238E27FC236}">
                <a16:creationId xmlns:a16="http://schemas.microsoft.com/office/drawing/2014/main" id="{796D25A7-F6CF-0B05-1262-2312726AAF44}"/>
              </a:ext>
            </a:extLst>
          </p:cNvPr>
          <p:cNvSpPr/>
          <p:nvPr/>
        </p:nvSpPr>
        <p:spPr>
          <a:xfrm>
            <a:off x="5507610" y="4111254"/>
            <a:ext cx="4611374" cy="745425"/>
          </a:xfrm>
          <a:prstGeom prst="roundRect">
            <a:avLst>
              <a:gd name="adj" fmla="val 7538"/>
            </a:avLst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40">
            <a:extLst>
              <a:ext uri="{FF2B5EF4-FFF2-40B4-BE49-F238E27FC236}">
                <a16:creationId xmlns:a16="http://schemas.microsoft.com/office/drawing/2014/main" id="{871828AA-6234-B88E-82FA-8967B4F9CCB8}"/>
              </a:ext>
            </a:extLst>
          </p:cNvPr>
          <p:cNvCxnSpPr>
            <a:cxnSpLocks/>
          </p:cNvCxnSpPr>
          <p:nvPr/>
        </p:nvCxnSpPr>
        <p:spPr>
          <a:xfrm>
            <a:off x="7345819" y="2935393"/>
            <a:ext cx="0" cy="520597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DED3AFD-E9C2-CD31-E424-079DBB90E9D5}"/>
              </a:ext>
            </a:extLst>
          </p:cNvPr>
          <p:cNvSpPr txBox="1"/>
          <p:nvPr/>
        </p:nvSpPr>
        <p:spPr>
          <a:xfrm>
            <a:off x="7413139" y="2989993"/>
            <a:ext cx="2773164" cy="377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Output Battery Level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1" name="사각형: 둥근 모서리 242">
            <a:extLst>
              <a:ext uri="{FF2B5EF4-FFF2-40B4-BE49-F238E27FC236}">
                <a16:creationId xmlns:a16="http://schemas.microsoft.com/office/drawing/2014/main" id="{D30CE179-2E3D-7B01-2FD7-641352A5B3A6}"/>
              </a:ext>
            </a:extLst>
          </p:cNvPr>
          <p:cNvSpPr/>
          <p:nvPr/>
        </p:nvSpPr>
        <p:spPr>
          <a:xfrm>
            <a:off x="5507610" y="2822978"/>
            <a:ext cx="4611374" cy="745424"/>
          </a:xfrm>
          <a:prstGeom prst="roundRect">
            <a:avLst>
              <a:gd name="adj" fmla="val 7538"/>
            </a:avLst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1ECF7F-BFE0-65CC-4EE9-7A29178F4C97}"/>
              </a:ext>
            </a:extLst>
          </p:cNvPr>
          <p:cNvSpPr txBox="1"/>
          <p:nvPr/>
        </p:nvSpPr>
        <p:spPr>
          <a:xfrm>
            <a:off x="5554429" y="2989993"/>
            <a:ext cx="1791385" cy="41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2000" dirty="0">
                <a:solidFill>
                  <a:srgbClr val="181717"/>
                </a:solidFill>
                <a:latin typeface="나눔스퀘어_ac ExtraBold" panose="020B0600000101010101" pitchFamily="50" charset="-127"/>
                <a:ea typeface="나눔스퀘어_ac" panose="020B0600000101010101" pitchFamily="50" charset="-127"/>
              </a:rPr>
              <a:t>Battery level</a:t>
            </a:r>
            <a:endParaRPr lang="ko-KR" altLang="en-US" sz="2800" dirty="0">
              <a:solidFill>
                <a:srgbClr val="181717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664D4B-905B-F6C9-F781-31FB452F02EE}"/>
              </a:ext>
            </a:extLst>
          </p:cNvPr>
          <p:cNvSpPr txBox="1"/>
          <p:nvPr/>
        </p:nvSpPr>
        <p:spPr>
          <a:xfrm>
            <a:off x="5858364" y="4278268"/>
            <a:ext cx="979764" cy="41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2000" dirty="0">
                <a:solidFill>
                  <a:srgbClr val="181717"/>
                </a:solidFill>
                <a:latin typeface="나눔스퀘어_ac ExtraBold" panose="020B0600000101010101" pitchFamily="50" charset="-127"/>
                <a:ea typeface="나눔스퀘어_ac" panose="020B0600000101010101" pitchFamily="50" charset="-127"/>
              </a:rPr>
              <a:t>Speed</a:t>
            </a:r>
            <a:endParaRPr lang="ko-KR" altLang="en-US" sz="2800" dirty="0">
              <a:solidFill>
                <a:srgbClr val="181717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A67BE0E-E32F-90AC-4B59-FFEA7066F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95" t="-13001" r="-248695" b="13001"/>
          <a:stretch/>
        </p:blipFill>
        <p:spPr>
          <a:xfrm>
            <a:off x="6595261" y="453481"/>
            <a:ext cx="777090" cy="77709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00D456C-7861-D815-9C3B-82A8C588C6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0" t="14782" r="-1400" b="8188"/>
          <a:stretch/>
        </p:blipFill>
        <p:spPr>
          <a:xfrm>
            <a:off x="820649" y="1383572"/>
            <a:ext cx="2729816" cy="5154549"/>
          </a:xfrm>
          <a:prstGeom prst="rect">
            <a:avLst/>
          </a:prstGeom>
        </p:spPr>
      </p:pic>
      <p:cxnSp>
        <p:nvCxnSpPr>
          <p:cNvPr id="20" name="직선 연결선 229">
            <a:extLst>
              <a:ext uri="{FF2B5EF4-FFF2-40B4-BE49-F238E27FC236}">
                <a16:creationId xmlns:a16="http://schemas.microsoft.com/office/drawing/2014/main" id="{71F5B3EC-E87E-50ED-3BF3-878F6E93856C}"/>
              </a:ext>
            </a:extLst>
          </p:cNvPr>
          <p:cNvCxnSpPr>
            <a:cxnSpLocks/>
          </p:cNvCxnSpPr>
          <p:nvPr/>
        </p:nvCxnSpPr>
        <p:spPr>
          <a:xfrm>
            <a:off x="7345818" y="5448055"/>
            <a:ext cx="0" cy="480541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사각형: 둥근 모서리 231">
            <a:extLst>
              <a:ext uri="{FF2B5EF4-FFF2-40B4-BE49-F238E27FC236}">
                <a16:creationId xmlns:a16="http://schemas.microsoft.com/office/drawing/2014/main" id="{33DBE38F-2BEE-1DC5-B2C1-D65D5FF92C33}"/>
              </a:ext>
            </a:extLst>
          </p:cNvPr>
          <p:cNvSpPr/>
          <p:nvPr/>
        </p:nvSpPr>
        <p:spPr>
          <a:xfrm>
            <a:off x="5507609" y="5322616"/>
            <a:ext cx="4611374" cy="745425"/>
          </a:xfrm>
          <a:prstGeom prst="roundRect">
            <a:avLst>
              <a:gd name="adj" fmla="val 7538"/>
            </a:avLst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81A0D3-8259-1490-AF40-E2890E8095E6}"/>
              </a:ext>
            </a:extLst>
          </p:cNvPr>
          <p:cNvSpPr txBox="1"/>
          <p:nvPr/>
        </p:nvSpPr>
        <p:spPr>
          <a:xfrm>
            <a:off x="5854760" y="5489630"/>
            <a:ext cx="979764" cy="41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2000" dirty="0">
                <a:solidFill>
                  <a:srgbClr val="181717"/>
                </a:solidFill>
                <a:latin typeface="나눔스퀘어_ac ExtraBold" panose="020B0600000101010101" pitchFamily="50" charset="-127"/>
                <a:ea typeface="나눔스퀘어_ac" panose="020B0600000101010101" pitchFamily="50" charset="-127"/>
              </a:rPr>
              <a:t>RPM</a:t>
            </a:r>
            <a:endParaRPr lang="ko-KR" altLang="en-US" sz="2800" dirty="0">
              <a:solidFill>
                <a:srgbClr val="181717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DB7ACF-EACC-289A-C2E7-8089122AB382}"/>
              </a:ext>
            </a:extLst>
          </p:cNvPr>
          <p:cNvSpPr txBox="1"/>
          <p:nvPr/>
        </p:nvSpPr>
        <p:spPr>
          <a:xfrm>
            <a:off x="7045993" y="983462"/>
            <a:ext cx="1354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/>
              <a:t>Features</a:t>
            </a:r>
            <a:endParaRPr kumimoji="1" lang="ko-KR" altLang="en-US" sz="2000" b="1" dirty="0"/>
          </a:p>
        </p:txBody>
      </p:sp>
      <p:pic>
        <p:nvPicPr>
          <p:cNvPr id="33" name="그래픽 32">
            <a:extLst>
              <a:ext uri="{FF2B5EF4-FFF2-40B4-BE49-F238E27FC236}">
                <a16:creationId xmlns:a16="http://schemas.microsoft.com/office/drawing/2014/main" id="{36C21018-4EDC-690E-CF59-E5596FA4B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0733" y="1224882"/>
            <a:ext cx="687901" cy="504758"/>
          </a:xfrm>
          <a:prstGeom prst="rect">
            <a:avLst/>
          </a:prstGeom>
        </p:spPr>
      </p:pic>
      <p:pic>
        <p:nvPicPr>
          <p:cNvPr id="35" name="그림 34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02206BED-902D-3A3D-66E3-4F73F56533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00994C71-2D80-C0E0-0CDC-50BC2BBD70DD}"/>
              </a:ext>
            </a:extLst>
          </p:cNvPr>
          <p:cNvSpPr txBox="1"/>
          <p:nvPr/>
        </p:nvSpPr>
        <p:spPr>
          <a:xfrm>
            <a:off x="7413139" y="4278268"/>
            <a:ext cx="2773164" cy="377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Output Current Speed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3FDC9F-D2EB-7588-EF03-C5A2AE649A2F}"/>
              </a:ext>
            </a:extLst>
          </p:cNvPr>
          <p:cNvSpPr txBox="1"/>
          <p:nvPr/>
        </p:nvSpPr>
        <p:spPr>
          <a:xfrm>
            <a:off x="7345814" y="5524679"/>
            <a:ext cx="2773164" cy="377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6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Output Current RPM</a:t>
            </a:r>
            <a:endParaRPr lang="ko-KR" altLang="en-US" sz="16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1574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4899BB-FAF4-EBB5-40D3-EC61DE3FD39B}"/>
              </a:ext>
            </a:extLst>
          </p:cNvPr>
          <p:cNvSpPr/>
          <p:nvPr/>
        </p:nvSpPr>
        <p:spPr>
          <a:xfrm>
            <a:off x="-67235" y="324221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8E4E3D-EA5C-11B0-11FA-62CC8BD4F255}"/>
              </a:ext>
            </a:extLst>
          </p:cNvPr>
          <p:cNvSpPr txBox="1"/>
          <p:nvPr/>
        </p:nvSpPr>
        <p:spPr>
          <a:xfrm>
            <a:off x="80962" y="324221"/>
            <a:ext cx="4064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Flutter GUI Application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31E8AAF-F665-2EBE-B2AB-09BD06C89157}"/>
              </a:ext>
            </a:extLst>
          </p:cNvPr>
          <p:cNvGrpSpPr/>
          <p:nvPr/>
        </p:nvGrpSpPr>
        <p:grpSpPr>
          <a:xfrm>
            <a:off x="6987990" y="3356676"/>
            <a:ext cx="4611374" cy="745424"/>
            <a:chOff x="6994341" y="1539160"/>
            <a:chExt cx="4611374" cy="745424"/>
          </a:xfrm>
        </p:grpSpPr>
        <p:cxnSp>
          <p:nvCxnSpPr>
            <p:cNvPr id="29" name="직선 연결선 240">
              <a:extLst>
                <a:ext uri="{FF2B5EF4-FFF2-40B4-BE49-F238E27FC236}">
                  <a16:creationId xmlns:a16="http://schemas.microsoft.com/office/drawing/2014/main" id="{871828AA-6234-B88E-82FA-8967B4F9CCB8}"/>
                </a:ext>
              </a:extLst>
            </p:cNvPr>
            <p:cNvCxnSpPr>
              <a:cxnSpLocks/>
            </p:cNvCxnSpPr>
            <p:nvPr/>
          </p:nvCxnSpPr>
          <p:spPr>
            <a:xfrm>
              <a:off x="8832550" y="1651575"/>
              <a:ext cx="0" cy="520597"/>
            </a:xfrm>
            <a:prstGeom prst="line">
              <a:avLst/>
            </a:prstGeom>
            <a:ln>
              <a:solidFill>
                <a:srgbClr val="2424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DED3AFD-E9C2-CD31-E424-079DBB90E9D5}"/>
                </a:ext>
              </a:extLst>
            </p:cNvPr>
            <p:cNvSpPr txBox="1"/>
            <p:nvPr/>
          </p:nvSpPr>
          <p:spPr>
            <a:xfrm>
              <a:off x="8832550" y="1626189"/>
              <a:ext cx="2773164" cy="545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sz="1200" dirty="0"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Battery level is represented on</a:t>
              </a:r>
            </a:p>
            <a:p>
              <a:pPr>
                <a:lnSpc>
                  <a:spcPct val="130000"/>
                </a:lnSpc>
              </a:pPr>
              <a:r>
                <a:rPr lang="en-US" altLang="ko-KR" sz="1200" dirty="0"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top right side of the screen</a:t>
              </a:r>
              <a:endPara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31" name="사각형: 둥근 모서리 242">
              <a:extLst>
                <a:ext uri="{FF2B5EF4-FFF2-40B4-BE49-F238E27FC236}">
                  <a16:creationId xmlns:a16="http://schemas.microsoft.com/office/drawing/2014/main" id="{D30CE179-2E3D-7B01-2FD7-641352A5B3A6}"/>
                </a:ext>
              </a:extLst>
            </p:cNvPr>
            <p:cNvSpPr/>
            <p:nvPr/>
          </p:nvSpPr>
          <p:spPr>
            <a:xfrm>
              <a:off x="6994341" y="1539160"/>
              <a:ext cx="4611374" cy="745424"/>
            </a:xfrm>
            <a:prstGeom prst="roundRect">
              <a:avLst>
                <a:gd name="adj" fmla="val 7538"/>
              </a:avLst>
            </a:prstGeom>
            <a:noFill/>
            <a:ln w="9525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91ECF7F-BFE0-65CC-4EE9-7A29178F4C97}"/>
                </a:ext>
              </a:extLst>
            </p:cNvPr>
            <p:cNvSpPr txBox="1"/>
            <p:nvPr/>
          </p:nvSpPr>
          <p:spPr>
            <a:xfrm>
              <a:off x="7041166" y="1715842"/>
              <a:ext cx="1791385" cy="411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ko-KR" sz="2000" dirty="0">
                  <a:solidFill>
                    <a:srgbClr val="181717"/>
                  </a:solidFill>
                  <a:latin typeface="나눔스퀘어_ac ExtraBold" panose="020B0600000101010101" pitchFamily="50" charset="-127"/>
                  <a:ea typeface="나눔스퀘어_ac" panose="020B0600000101010101" pitchFamily="50" charset="-127"/>
                </a:rPr>
                <a:t>Battery</a:t>
              </a:r>
              <a:endParaRPr lang="ko-KR" altLang="en-US" sz="2800" dirty="0">
                <a:solidFill>
                  <a:srgbClr val="181717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37375B6-A665-2C70-CAD5-BECFB67B9875}"/>
              </a:ext>
            </a:extLst>
          </p:cNvPr>
          <p:cNvGrpSpPr/>
          <p:nvPr/>
        </p:nvGrpSpPr>
        <p:grpSpPr>
          <a:xfrm>
            <a:off x="6987990" y="2253819"/>
            <a:ext cx="4745046" cy="745425"/>
            <a:chOff x="6994341" y="2827436"/>
            <a:chExt cx="4745046" cy="745425"/>
          </a:xfrm>
        </p:grpSpPr>
        <p:cxnSp>
          <p:nvCxnSpPr>
            <p:cNvPr id="25" name="직선 연결선 229">
              <a:extLst>
                <a:ext uri="{FF2B5EF4-FFF2-40B4-BE49-F238E27FC236}">
                  <a16:creationId xmlns:a16="http://schemas.microsoft.com/office/drawing/2014/main" id="{D14D3A3F-F533-EB0F-0489-89CE7C063156}"/>
                </a:ext>
              </a:extLst>
            </p:cNvPr>
            <p:cNvCxnSpPr>
              <a:cxnSpLocks/>
            </p:cNvCxnSpPr>
            <p:nvPr/>
          </p:nvCxnSpPr>
          <p:spPr>
            <a:xfrm>
              <a:off x="8832550" y="2952875"/>
              <a:ext cx="0" cy="480541"/>
            </a:xfrm>
            <a:prstGeom prst="line">
              <a:avLst/>
            </a:prstGeom>
            <a:ln>
              <a:solidFill>
                <a:srgbClr val="24242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E7F8716-C9E1-FD3C-A9A0-78B3721A86EF}"/>
                </a:ext>
              </a:extLst>
            </p:cNvPr>
            <p:cNvSpPr txBox="1"/>
            <p:nvPr/>
          </p:nvSpPr>
          <p:spPr>
            <a:xfrm>
              <a:off x="8874150" y="2887433"/>
              <a:ext cx="2865237" cy="545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sz="1200" dirty="0">
                  <a:solidFill>
                    <a:srgbClr val="181717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Speed is indicated by</a:t>
              </a:r>
            </a:p>
            <a:p>
              <a:pPr>
                <a:lnSpc>
                  <a:spcPct val="130000"/>
                </a:lnSpc>
              </a:pPr>
              <a:r>
                <a:rPr lang="en-US" altLang="ko-KR" sz="1200" dirty="0">
                  <a:solidFill>
                    <a:srgbClr val="181717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running speed of Nyan Cat</a:t>
              </a:r>
              <a:endParaRPr lang="ko-KR" altLang="en-US" sz="1200" dirty="0">
                <a:solidFill>
                  <a:srgbClr val="181717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27" name="사각형: 둥근 모서리 231">
              <a:extLst>
                <a:ext uri="{FF2B5EF4-FFF2-40B4-BE49-F238E27FC236}">
                  <a16:creationId xmlns:a16="http://schemas.microsoft.com/office/drawing/2014/main" id="{796D25A7-F6CF-0B05-1262-2312726AAF44}"/>
                </a:ext>
              </a:extLst>
            </p:cNvPr>
            <p:cNvSpPr/>
            <p:nvPr/>
          </p:nvSpPr>
          <p:spPr>
            <a:xfrm>
              <a:off x="6994341" y="2827436"/>
              <a:ext cx="4611374" cy="745425"/>
            </a:xfrm>
            <a:prstGeom prst="roundRect">
              <a:avLst>
                <a:gd name="adj" fmla="val 7538"/>
              </a:avLst>
            </a:prstGeom>
            <a:noFill/>
            <a:ln w="9525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C664D4B-905B-F6C9-F781-31FB452F02EE}"/>
                </a:ext>
              </a:extLst>
            </p:cNvPr>
            <p:cNvSpPr txBox="1"/>
            <p:nvPr/>
          </p:nvSpPr>
          <p:spPr>
            <a:xfrm>
              <a:off x="7423564" y="2994450"/>
              <a:ext cx="979764" cy="411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ko-KR" sz="2000" dirty="0">
                  <a:solidFill>
                    <a:srgbClr val="181717"/>
                  </a:solidFill>
                  <a:latin typeface="나눔스퀘어_ac ExtraBold" panose="020B0600000101010101" pitchFamily="50" charset="-127"/>
                  <a:ea typeface="나눔스퀘어_ac" panose="020B0600000101010101" pitchFamily="50" charset="-127"/>
                </a:rPr>
                <a:t>Speed</a:t>
              </a:r>
              <a:endParaRPr lang="ko-KR" altLang="en-US" sz="2800" dirty="0">
                <a:solidFill>
                  <a:srgbClr val="181717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1A67BE0E-E32F-90AC-4B59-FFEA7066F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95" t="-13001" r="-248695" b="13001"/>
          <a:stretch/>
        </p:blipFill>
        <p:spPr>
          <a:xfrm>
            <a:off x="6595261" y="453481"/>
            <a:ext cx="777090" cy="777090"/>
          </a:xfrm>
          <a:prstGeom prst="rect">
            <a:avLst/>
          </a:prstGeom>
        </p:spPr>
      </p:pic>
      <p:cxnSp>
        <p:nvCxnSpPr>
          <p:cNvPr id="20" name="직선 연결선 229">
            <a:extLst>
              <a:ext uri="{FF2B5EF4-FFF2-40B4-BE49-F238E27FC236}">
                <a16:creationId xmlns:a16="http://schemas.microsoft.com/office/drawing/2014/main" id="{71F5B3EC-E87E-50ED-3BF3-878F6E93856C}"/>
              </a:ext>
            </a:extLst>
          </p:cNvPr>
          <p:cNvCxnSpPr>
            <a:cxnSpLocks/>
          </p:cNvCxnSpPr>
          <p:nvPr/>
        </p:nvCxnSpPr>
        <p:spPr>
          <a:xfrm>
            <a:off x="8822015" y="4584971"/>
            <a:ext cx="0" cy="480541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2C98BA9-41AA-EF87-3E7A-B329BA5E2FC7}"/>
              </a:ext>
            </a:extLst>
          </p:cNvPr>
          <p:cNvSpPr txBox="1"/>
          <p:nvPr/>
        </p:nvSpPr>
        <p:spPr>
          <a:xfrm>
            <a:off x="8863615" y="4519529"/>
            <a:ext cx="2865237" cy="545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rgbClr val="181717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Not Qt,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rgbClr val="181717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but Cutie </a:t>
            </a:r>
            <a:endParaRPr lang="ko-KR" altLang="en-US" sz="1200" dirty="0">
              <a:solidFill>
                <a:srgbClr val="181717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2" name="사각형: 둥근 모서리 231">
            <a:extLst>
              <a:ext uri="{FF2B5EF4-FFF2-40B4-BE49-F238E27FC236}">
                <a16:creationId xmlns:a16="http://schemas.microsoft.com/office/drawing/2014/main" id="{33DBE38F-2BEE-1DC5-B2C1-D65D5FF92C33}"/>
              </a:ext>
            </a:extLst>
          </p:cNvPr>
          <p:cNvSpPr/>
          <p:nvPr/>
        </p:nvSpPr>
        <p:spPr>
          <a:xfrm>
            <a:off x="6983806" y="4459532"/>
            <a:ext cx="4611374" cy="745425"/>
          </a:xfrm>
          <a:prstGeom prst="roundRect">
            <a:avLst>
              <a:gd name="adj" fmla="val 7538"/>
            </a:avLst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81A0D3-8259-1490-AF40-E2890E8095E6}"/>
              </a:ext>
            </a:extLst>
          </p:cNvPr>
          <p:cNvSpPr txBox="1"/>
          <p:nvPr/>
        </p:nvSpPr>
        <p:spPr>
          <a:xfrm>
            <a:off x="7413029" y="4626546"/>
            <a:ext cx="979764" cy="41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2000" dirty="0">
                <a:solidFill>
                  <a:srgbClr val="181717"/>
                </a:solidFill>
                <a:latin typeface="나눔스퀘어_ac ExtraBold" panose="020B0600000101010101" pitchFamily="50" charset="-127"/>
                <a:ea typeface="나눔스퀘어_ac" panose="020B0600000101010101" pitchFamily="50" charset="-127"/>
              </a:rPr>
              <a:t>Cute</a:t>
            </a:r>
            <a:endParaRPr lang="ko-KR" altLang="en-US" sz="2800" dirty="0">
              <a:solidFill>
                <a:srgbClr val="181717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7" name="그림 6" descr="폰트, 그래픽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893E65F2-DADF-D973-A1F2-FC0F217A6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535" y="1497630"/>
            <a:ext cx="1921435" cy="5583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A5B4D0-BE10-768D-B728-7089FD7E96E5}"/>
              </a:ext>
            </a:extLst>
          </p:cNvPr>
          <p:cNvSpPr txBox="1"/>
          <p:nvPr/>
        </p:nvSpPr>
        <p:spPr>
          <a:xfrm>
            <a:off x="8474600" y="1641442"/>
            <a:ext cx="1354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/>
              <a:t>Features</a:t>
            </a:r>
            <a:endParaRPr kumimoji="1" lang="ko-KR" altLang="en-US" sz="2000" b="1" dirty="0"/>
          </a:p>
        </p:txBody>
      </p:sp>
      <p:pic>
        <p:nvPicPr>
          <p:cNvPr id="10" name="그림 9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35A20970-BB94-8440-1E8A-91BADC6F2A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  <p:pic>
        <p:nvPicPr>
          <p:cNvPr id="16" name="그림 15" descr="픽셀, 스크린샷, 그래픽, 그래픽 디자인이(가) 표시된 사진&#10;&#10;자동 생성된 설명">
            <a:extLst>
              <a:ext uri="{FF2B5EF4-FFF2-40B4-BE49-F238E27FC236}">
                <a16:creationId xmlns:a16="http://schemas.microsoft.com/office/drawing/2014/main" id="{0C64D764-B42B-3188-A3A3-C98DB11C6C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89" y="2253819"/>
            <a:ext cx="5954536" cy="297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5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84FC81-AFE9-3EDD-45E3-632ACB9F849A}"/>
              </a:ext>
            </a:extLst>
          </p:cNvPr>
          <p:cNvSpPr txBox="1"/>
          <p:nvPr/>
        </p:nvSpPr>
        <p:spPr>
          <a:xfrm>
            <a:off x="2894033" y="2644170"/>
            <a:ext cx="64039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/>
              <a:t>Live Demo</a:t>
            </a:r>
            <a:endParaRPr lang="ko-KR" altLang="en-US" sz="9600" b="1" dirty="0"/>
          </a:p>
        </p:txBody>
      </p:sp>
      <p:pic>
        <p:nvPicPr>
          <p:cNvPr id="3" name="그림 2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F24B8871-C901-9E95-6326-EDD3CE526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82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4879FA92-F203-AA15-A012-05BED2801556}"/>
              </a:ext>
            </a:extLst>
          </p:cNvPr>
          <p:cNvSpPr/>
          <p:nvPr/>
        </p:nvSpPr>
        <p:spPr>
          <a:xfrm>
            <a:off x="-67235" y="324221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308D83-7BA9-BF2C-F99D-65B7F5E7D5BC}"/>
              </a:ext>
            </a:extLst>
          </p:cNvPr>
          <p:cNvSpPr txBox="1"/>
          <p:nvPr/>
        </p:nvSpPr>
        <p:spPr>
          <a:xfrm>
            <a:off x="80962" y="324221"/>
            <a:ext cx="4064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Conclusion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pic>
        <p:nvPicPr>
          <p:cNvPr id="5" name="그림 4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31C48550-3BE3-D99B-D551-4C09C2559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B48A7D-EE49-506C-B60B-574784B7D5D4}"/>
              </a:ext>
            </a:extLst>
          </p:cNvPr>
          <p:cNvSpPr txBox="1"/>
          <p:nvPr/>
        </p:nvSpPr>
        <p:spPr>
          <a:xfrm>
            <a:off x="642706" y="1664494"/>
            <a:ext cx="97369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b="1" dirty="0"/>
              <a:t>We have deep dived into both software and hardware</a:t>
            </a:r>
            <a:endParaRPr lang="ko-KR" altLang="en-US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430B33-D5D6-B4F2-A765-CAF612C837A9}"/>
              </a:ext>
            </a:extLst>
          </p:cNvPr>
          <p:cNvSpPr txBox="1"/>
          <p:nvPr/>
        </p:nvSpPr>
        <p:spPr>
          <a:xfrm>
            <a:off x="642706" y="2831306"/>
            <a:ext cx="93942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b="1" dirty="0"/>
              <a:t>We have created responsive dashboard application by using multi threaded server</a:t>
            </a:r>
            <a:endParaRPr lang="ko-KR" alt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7446EF-472E-1BD6-14BC-3C754AB200EF}"/>
              </a:ext>
            </a:extLst>
          </p:cNvPr>
          <p:cNvSpPr txBox="1"/>
          <p:nvPr/>
        </p:nvSpPr>
        <p:spPr>
          <a:xfrm>
            <a:off x="642706" y="4429006"/>
            <a:ext cx="93942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800" b="1" dirty="0"/>
              <a:t>We have designed a software architecture that is easy to maintain and robust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989937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6AB0955-C574-4E99-919E-D721837D236A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51E4E9-382B-4CF1-8729-C1D4305E891F}"/>
              </a:ext>
            </a:extLst>
          </p:cNvPr>
          <p:cNvSpPr txBox="1"/>
          <p:nvPr/>
        </p:nvSpPr>
        <p:spPr>
          <a:xfrm>
            <a:off x="80962" y="324221"/>
            <a:ext cx="3983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CONTENTS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B406BF-6E99-4726-9B5B-A96D0ACADEC6}"/>
              </a:ext>
            </a:extLst>
          </p:cNvPr>
          <p:cNvSpPr txBox="1"/>
          <p:nvPr/>
        </p:nvSpPr>
        <p:spPr>
          <a:xfrm>
            <a:off x="5860116" y="3507653"/>
            <a:ext cx="3859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CAN </a:t>
            </a:r>
            <a:endParaRPr lang="ko-KR" altLang="en-US" sz="24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334A80-D6FD-4B8F-9AA8-EA72B7951B45}"/>
              </a:ext>
            </a:extLst>
          </p:cNvPr>
          <p:cNvSpPr txBox="1"/>
          <p:nvPr/>
        </p:nvSpPr>
        <p:spPr>
          <a:xfrm>
            <a:off x="5860117" y="2343059"/>
            <a:ext cx="3859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Circuit</a:t>
            </a:r>
            <a:r>
              <a:rPr lang="ko-KR" altLang="en-US" sz="24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 </a:t>
            </a:r>
            <a:r>
              <a:rPr lang="en-US" altLang="ko-KR" sz="24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Diagram</a:t>
            </a:r>
            <a:endParaRPr lang="ko-KR" altLang="en-US" sz="24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6583F12-53A2-4B13-8511-A7181CC369BE}"/>
              </a:ext>
            </a:extLst>
          </p:cNvPr>
          <p:cNvGrpSpPr/>
          <p:nvPr/>
        </p:nvGrpSpPr>
        <p:grpSpPr>
          <a:xfrm>
            <a:off x="9953625" y="1178462"/>
            <a:ext cx="715963" cy="3955451"/>
            <a:chOff x="9801225" y="1874993"/>
            <a:chExt cx="715963" cy="395545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4987643-30C3-4846-ABCC-B057843A51A8}"/>
                </a:ext>
              </a:extLst>
            </p:cNvPr>
            <p:cNvSpPr txBox="1"/>
            <p:nvPr/>
          </p:nvSpPr>
          <p:spPr>
            <a:xfrm>
              <a:off x="9801225" y="1874993"/>
              <a:ext cx="715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>
                  <a:solidFill>
                    <a:srgbClr val="181717"/>
                  </a:solidFill>
                  <a:latin typeface="카페24 아네모네" pitchFamily="2" charset="-127"/>
                  <a:ea typeface="카페24 아네모네" pitchFamily="2" charset="-127"/>
                </a:rPr>
                <a:t>01</a:t>
              </a:r>
              <a:endParaRPr lang="ko-KR" altLang="en-US" sz="2400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653A72F-C4A1-4440-9ED7-46E4B0F5D5B8}"/>
                </a:ext>
              </a:extLst>
            </p:cNvPr>
            <p:cNvSpPr txBox="1"/>
            <p:nvPr/>
          </p:nvSpPr>
          <p:spPr>
            <a:xfrm>
              <a:off x="9801225" y="3039589"/>
              <a:ext cx="715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>
                  <a:solidFill>
                    <a:srgbClr val="181717"/>
                  </a:solidFill>
                  <a:latin typeface="카페24 아네모네" pitchFamily="2" charset="-127"/>
                  <a:ea typeface="카페24 아네모네" pitchFamily="2" charset="-127"/>
                </a:rPr>
                <a:t>02</a:t>
              </a:r>
              <a:endParaRPr lang="ko-KR" altLang="en-US" sz="2400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9757652-EFE5-4164-A135-F609C1C38DE4}"/>
                </a:ext>
              </a:extLst>
            </p:cNvPr>
            <p:cNvSpPr txBox="1"/>
            <p:nvPr/>
          </p:nvSpPr>
          <p:spPr>
            <a:xfrm>
              <a:off x="9801225" y="4204184"/>
              <a:ext cx="715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>
                  <a:solidFill>
                    <a:srgbClr val="181717"/>
                  </a:solidFill>
                  <a:latin typeface="카페24 아네모네" pitchFamily="2" charset="-127"/>
                  <a:ea typeface="카페24 아네모네" pitchFamily="2" charset="-127"/>
                </a:rPr>
                <a:t>03</a:t>
              </a:r>
              <a:endParaRPr lang="ko-KR" altLang="en-US" sz="2400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6D08915-281A-4A11-B057-3E993CAE199A}"/>
                </a:ext>
              </a:extLst>
            </p:cNvPr>
            <p:cNvSpPr txBox="1"/>
            <p:nvPr/>
          </p:nvSpPr>
          <p:spPr>
            <a:xfrm>
              <a:off x="9801225" y="5368779"/>
              <a:ext cx="715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2400" dirty="0">
                  <a:solidFill>
                    <a:srgbClr val="181717"/>
                  </a:solidFill>
                  <a:latin typeface="카페24 아네모네" pitchFamily="2" charset="-127"/>
                  <a:ea typeface="카페24 아네모네" pitchFamily="2" charset="-127"/>
                </a:rPr>
                <a:t>04</a:t>
              </a:r>
              <a:endParaRPr lang="ko-KR" altLang="en-US" sz="2400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DADFA99-CDD8-46F4-C153-53D5EECDFA09}"/>
              </a:ext>
            </a:extLst>
          </p:cNvPr>
          <p:cNvSpPr txBox="1"/>
          <p:nvPr/>
        </p:nvSpPr>
        <p:spPr>
          <a:xfrm>
            <a:off x="5860117" y="4672247"/>
            <a:ext cx="3859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Rpi</a:t>
            </a:r>
            <a:r>
              <a:rPr lang="en-US" altLang="ko-KR" sz="24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 Processes</a:t>
            </a:r>
            <a:endParaRPr lang="ko-KR" altLang="en-US" sz="24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6A9BCB-FE9C-168C-DDC8-7261E630A049}"/>
              </a:ext>
            </a:extLst>
          </p:cNvPr>
          <p:cNvSpPr txBox="1"/>
          <p:nvPr/>
        </p:nvSpPr>
        <p:spPr>
          <a:xfrm>
            <a:off x="5860117" y="5731666"/>
            <a:ext cx="3859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GUI Application</a:t>
            </a:r>
            <a:endParaRPr lang="ko-KR" altLang="en-US" sz="24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pic>
        <p:nvPicPr>
          <p:cNvPr id="9" name="그림 8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C66D5F12-F2D4-58F1-6FFD-C0FADDE01C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70436F-B1D0-D023-7AB2-E37FE9C0C307}"/>
              </a:ext>
            </a:extLst>
          </p:cNvPr>
          <p:cNvSpPr txBox="1"/>
          <p:nvPr/>
        </p:nvSpPr>
        <p:spPr>
          <a:xfrm>
            <a:off x="9953624" y="5738960"/>
            <a:ext cx="715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05</a:t>
            </a:r>
            <a:endParaRPr lang="ko-KR" altLang="en-US" sz="2400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CBD57B-B3BE-BB93-9EC1-DEA16F17ACEE}"/>
              </a:ext>
            </a:extLst>
          </p:cNvPr>
          <p:cNvSpPr txBox="1"/>
          <p:nvPr/>
        </p:nvSpPr>
        <p:spPr>
          <a:xfrm>
            <a:off x="5860116" y="1179565"/>
            <a:ext cx="3859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Structure</a:t>
            </a:r>
            <a:endParaRPr lang="ko-KR" altLang="en-US" sz="24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18602AE-2D0F-32D1-3860-762B4857B1A7}"/>
              </a:ext>
            </a:extLst>
          </p:cNvPr>
          <p:cNvSpPr/>
          <p:nvPr/>
        </p:nvSpPr>
        <p:spPr>
          <a:xfrm>
            <a:off x="0" y="2135435"/>
            <a:ext cx="4064001" cy="422167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E4283D-44A2-3ED8-2308-8B7646473F68}"/>
              </a:ext>
            </a:extLst>
          </p:cNvPr>
          <p:cNvSpPr txBox="1"/>
          <p:nvPr/>
        </p:nvSpPr>
        <p:spPr>
          <a:xfrm>
            <a:off x="80962" y="4305058"/>
            <a:ext cx="35336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 b="1" dirty="0"/>
              <a:t>DES</a:t>
            </a:r>
          </a:p>
          <a:p>
            <a:r>
              <a:rPr kumimoji="1" lang="en-US" altLang="ko-KR" sz="3600" b="1" dirty="0"/>
              <a:t>INSTRUMENT</a:t>
            </a:r>
          </a:p>
          <a:p>
            <a:r>
              <a:rPr kumimoji="1" lang="en-US" altLang="ko-KR" sz="3600" b="1" dirty="0"/>
              <a:t>CLUSTER</a:t>
            </a:r>
          </a:p>
        </p:txBody>
      </p:sp>
      <p:pic>
        <p:nvPicPr>
          <p:cNvPr id="21" name="그림 20" descr="블랙, 어둠이(가) 표시된 사진&#10;&#10;자동 생성된 설명">
            <a:extLst>
              <a:ext uri="{FF2B5EF4-FFF2-40B4-BE49-F238E27FC236}">
                <a16:creationId xmlns:a16="http://schemas.microsoft.com/office/drawing/2014/main" id="{6A77B6AD-F362-B106-1E85-17336ED91A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55" y="2733661"/>
            <a:ext cx="1235657" cy="123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85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2C8C3E-712C-A54F-C746-7D7E73D4DCD3}"/>
              </a:ext>
            </a:extLst>
          </p:cNvPr>
          <p:cNvSpPr txBox="1"/>
          <p:nvPr/>
        </p:nvSpPr>
        <p:spPr>
          <a:xfrm>
            <a:off x="4565773" y="2644170"/>
            <a:ext cx="306045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/>
              <a:t>Q&amp;A</a:t>
            </a:r>
            <a:endParaRPr lang="ko-KR" altLang="en-US" sz="9600" b="1" dirty="0"/>
          </a:p>
        </p:txBody>
      </p:sp>
      <p:pic>
        <p:nvPicPr>
          <p:cNvPr id="5" name="그림 4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1117B0EB-D9F2-01A0-3F80-1ACBCBB28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78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878492-529D-C1FD-F49A-8B84AC6297E6}"/>
              </a:ext>
            </a:extLst>
          </p:cNvPr>
          <p:cNvSpPr txBox="1"/>
          <p:nvPr/>
        </p:nvSpPr>
        <p:spPr>
          <a:xfrm>
            <a:off x="2926895" y="2644170"/>
            <a:ext cx="633821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b="1" dirty="0"/>
              <a:t>Thank you</a:t>
            </a:r>
            <a:endParaRPr lang="ko-KR" altLang="en-US" sz="9600" b="1" dirty="0"/>
          </a:p>
        </p:txBody>
      </p:sp>
      <p:pic>
        <p:nvPicPr>
          <p:cNvPr id="3" name="그림 2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804EDCFB-0232-D15E-9839-324A05E42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337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6AB0955-C574-4E99-919E-D721837D236A}"/>
              </a:ext>
            </a:extLst>
          </p:cNvPr>
          <p:cNvSpPr/>
          <p:nvPr/>
        </p:nvSpPr>
        <p:spPr>
          <a:xfrm>
            <a:off x="0" y="279156"/>
            <a:ext cx="1841967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51E4E9-382B-4CF1-8729-C1D4305E891F}"/>
              </a:ext>
            </a:extLst>
          </p:cNvPr>
          <p:cNvSpPr txBox="1"/>
          <p:nvPr/>
        </p:nvSpPr>
        <p:spPr>
          <a:xfrm>
            <a:off x="80962" y="324221"/>
            <a:ext cx="1841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Structure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pic>
        <p:nvPicPr>
          <p:cNvPr id="9" name="그림 8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C66D5F12-F2D4-58F1-6FFD-C0FADDE01C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  <p:pic>
        <p:nvPicPr>
          <p:cNvPr id="3" name="그림 2" descr="스크린샷, 텍스트, 소프트웨어, 직사각형이(가) 표시된 사진&#10;&#10;자동 생성된 설명">
            <a:extLst>
              <a:ext uri="{FF2B5EF4-FFF2-40B4-BE49-F238E27FC236}">
                <a16:creationId xmlns:a16="http://schemas.microsoft.com/office/drawing/2014/main" id="{C8129ABF-8FEA-4CBE-884C-0A1EF3B907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096"/>
          <a:stretch/>
        </p:blipFill>
        <p:spPr>
          <a:xfrm>
            <a:off x="0" y="1861864"/>
            <a:ext cx="12192000" cy="5457466"/>
          </a:xfrm>
          <a:prstGeom prst="rect">
            <a:avLst/>
          </a:prstGeom>
        </p:spPr>
      </p:pic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B98E871F-2BFE-CA68-C11A-5F475F09AD86}"/>
              </a:ext>
            </a:extLst>
          </p:cNvPr>
          <p:cNvSpPr/>
          <p:nvPr/>
        </p:nvSpPr>
        <p:spPr>
          <a:xfrm>
            <a:off x="252249" y="1094154"/>
            <a:ext cx="1366344" cy="34684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n>
                  <a:solidFill>
                    <a:schemeClr val="bg2">
                      <a:lumMod val="75000"/>
                    </a:schemeClr>
                  </a:solidFill>
                </a:ln>
              </a:rPr>
              <a:t>ECU</a:t>
            </a:r>
            <a:endParaRPr kumimoji="1" lang="ko-KR" altLang="en-US" b="1" dirty="0">
              <a:ln>
                <a:solidFill>
                  <a:schemeClr val="bg2">
                    <a:lumMod val="75000"/>
                  </a:schemeClr>
                </a:solidFill>
              </a:ln>
            </a:endParaRP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77355576-D400-BE92-2AD1-76205142FB03}"/>
              </a:ext>
            </a:extLst>
          </p:cNvPr>
          <p:cNvSpPr/>
          <p:nvPr/>
        </p:nvSpPr>
        <p:spPr>
          <a:xfrm>
            <a:off x="252249" y="1591311"/>
            <a:ext cx="1366344" cy="34684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n>
                  <a:solidFill>
                    <a:schemeClr val="bg2">
                      <a:lumMod val="75000"/>
                    </a:schemeClr>
                  </a:solidFill>
                </a:ln>
              </a:rPr>
              <a:t>Processor</a:t>
            </a:r>
            <a:endParaRPr kumimoji="1" lang="ko-KR" altLang="en-US" b="1" dirty="0">
              <a:ln>
                <a:solidFill>
                  <a:schemeClr val="bg2">
                    <a:lumMod val="75000"/>
                  </a:schemeClr>
                </a:solidFill>
              </a:ln>
            </a:endParaRPr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38E9530A-2684-050F-86CE-1EE9FFDAEA36}"/>
              </a:ext>
            </a:extLst>
          </p:cNvPr>
          <p:cNvSpPr/>
          <p:nvPr/>
        </p:nvSpPr>
        <p:spPr>
          <a:xfrm>
            <a:off x="252249" y="2104960"/>
            <a:ext cx="1366344" cy="34684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n>
                  <a:solidFill>
                    <a:schemeClr val="bg2">
                      <a:lumMod val="75000"/>
                    </a:schemeClr>
                  </a:solidFill>
                </a:ln>
              </a:rPr>
              <a:t>D bus</a:t>
            </a:r>
            <a:endParaRPr kumimoji="1" lang="ko-KR" altLang="en-US" b="1" dirty="0">
              <a:ln>
                <a:solidFill>
                  <a:schemeClr val="bg2">
                    <a:lumMod val="7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997557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>
            <a:extLst>
              <a:ext uri="{FF2B5EF4-FFF2-40B4-BE49-F238E27FC236}">
                <a16:creationId xmlns:a16="http://schemas.microsoft.com/office/drawing/2014/main" id="{EA88D4BD-0E11-456B-A2B4-F7D870F9C397}"/>
              </a:ext>
            </a:extLst>
          </p:cNvPr>
          <p:cNvSpPr txBox="1"/>
          <p:nvPr/>
        </p:nvSpPr>
        <p:spPr>
          <a:xfrm>
            <a:off x="6366179" y="847441"/>
            <a:ext cx="29878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Role of each pin</a:t>
            </a:r>
            <a:endParaRPr lang="ko-KR" altLang="en-US" sz="2000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4899BB-FAF4-EBB5-40D3-EC61DE3FD39B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8E4E3D-EA5C-11B0-11FA-62CC8BD4F255}"/>
              </a:ext>
            </a:extLst>
          </p:cNvPr>
          <p:cNvSpPr txBox="1"/>
          <p:nvPr/>
        </p:nvSpPr>
        <p:spPr>
          <a:xfrm>
            <a:off x="80962" y="324221"/>
            <a:ext cx="2850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Circuit Diagram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8A14EB-1CBC-543C-B616-34D3B1495432}"/>
              </a:ext>
            </a:extLst>
          </p:cNvPr>
          <p:cNvSpPr txBox="1"/>
          <p:nvPr/>
        </p:nvSpPr>
        <p:spPr>
          <a:xfrm>
            <a:off x="6427963" y="1647491"/>
            <a:ext cx="979764" cy="41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2000" dirty="0">
                <a:solidFill>
                  <a:srgbClr val="181717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5V</a:t>
            </a:r>
            <a:endParaRPr lang="ko-KR" altLang="en-US" sz="2800" dirty="0">
              <a:solidFill>
                <a:srgbClr val="181717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7" name="직선 연결선 1132">
            <a:extLst>
              <a:ext uri="{FF2B5EF4-FFF2-40B4-BE49-F238E27FC236}">
                <a16:creationId xmlns:a16="http://schemas.microsoft.com/office/drawing/2014/main" id="{46069EE0-E67E-DDA5-D211-4E0DCA9B4970}"/>
              </a:ext>
            </a:extLst>
          </p:cNvPr>
          <p:cNvCxnSpPr>
            <a:cxnSpLocks/>
          </p:cNvCxnSpPr>
          <p:nvPr/>
        </p:nvCxnSpPr>
        <p:spPr>
          <a:xfrm>
            <a:off x="8278103" y="1589425"/>
            <a:ext cx="0" cy="520597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07AA7E7-058B-D82D-AFD7-BE3CEA43677F}"/>
              </a:ext>
            </a:extLst>
          </p:cNvPr>
          <p:cNvSpPr txBox="1"/>
          <p:nvPr/>
        </p:nvSpPr>
        <p:spPr>
          <a:xfrm>
            <a:off x="8278103" y="1541113"/>
            <a:ext cx="2966498" cy="545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" altLang="ko-KR" sz="1200" dirty="0"/>
              <a:t>The 5V voltage is used to power and operate within electronics.</a:t>
            </a:r>
            <a:endParaRPr lang="ko-KR" altLang="en-US" sz="1200" dirty="0">
              <a:solidFill>
                <a:srgbClr val="181717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9" name="사각형: 둥근 모서리 209">
            <a:extLst>
              <a:ext uri="{FF2B5EF4-FFF2-40B4-BE49-F238E27FC236}">
                <a16:creationId xmlns:a16="http://schemas.microsoft.com/office/drawing/2014/main" id="{C87F5D94-B1AD-379B-A1F0-50DE416C0758}"/>
              </a:ext>
            </a:extLst>
          </p:cNvPr>
          <p:cNvSpPr/>
          <p:nvPr/>
        </p:nvSpPr>
        <p:spPr>
          <a:xfrm>
            <a:off x="6439894" y="1463987"/>
            <a:ext cx="4611374" cy="745424"/>
          </a:xfrm>
          <a:prstGeom prst="roundRect">
            <a:avLst>
              <a:gd name="adj" fmla="val 7538"/>
            </a:avLst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29">
            <a:extLst>
              <a:ext uri="{FF2B5EF4-FFF2-40B4-BE49-F238E27FC236}">
                <a16:creationId xmlns:a16="http://schemas.microsoft.com/office/drawing/2014/main" id="{D14D3A3F-F533-EB0F-0489-89CE7C063156}"/>
              </a:ext>
            </a:extLst>
          </p:cNvPr>
          <p:cNvCxnSpPr>
            <a:cxnSpLocks/>
          </p:cNvCxnSpPr>
          <p:nvPr/>
        </p:nvCxnSpPr>
        <p:spPr>
          <a:xfrm>
            <a:off x="8278103" y="3309311"/>
            <a:ext cx="0" cy="480541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E7F8716-C9E1-FD3C-A9A0-78B3721A86EF}"/>
              </a:ext>
            </a:extLst>
          </p:cNvPr>
          <p:cNvSpPr txBox="1"/>
          <p:nvPr/>
        </p:nvSpPr>
        <p:spPr>
          <a:xfrm>
            <a:off x="8319703" y="3243869"/>
            <a:ext cx="2865237" cy="545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" altLang="ko-KR" sz="1200" dirty="0"/>
              <a:t>It is used to receive and send input and output signals of sensors.</a:t>
            </a:r>
            <a:endParaRPr lang="ko-KR" altLang="en-US" sz="1200" dirty="0">
              <a:solidFill>
                <a:srgbClr val="181717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7" name="사각형: 둥근 모서리 231">
            <a:extLst>
              <a:ext uri="{FF2B5EF4-FFF2-40B4-BE49-F238E27FC236}">
                <a16:creationId xmlns:a16="http://schemas.microsoft.com/office/drawing/2014/main" id="{796D25A7-F6CF-0B05-1262-2312726AAF44}"/>
              </a:ext>
            </a:extLst>
          </p:cNvPr>
          <p:cNvSpPr/>
          <p:nvPr/>
        </p:nvSpPr>
        <p:spPr>
          <a:xfrm>
            <a:off x="6439894" y="3183872"/>
            <a:ext cx="4611374" cy="745425"/>
          </a:xfrm>
          <a:prstGeom prst="roundRect">
            <a:avLst>
              <a:gd name="adj" fmla="val 7538"/>
            </a:avLst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40">
            <a:extLst>
              <a:ext uri="{FF2B5EF4-FFF2-40B4-BE49-F238E27FC236}">
                <a16:creationId xmlns:a16="http://schemas.microsoft.com/office/drawing/2014/main" id="{871828AA-6234-B88E-82FA-8967B4F9CCB8}"/>
              </a:ext>
            </a:extLst>
          </p:cNvPr>
          <p:cNvCxnSpPr>
            <a:cxnSpLocks/>
          </p:cNvCxnSpPr>
          <p:nvPr/>
        </p:nvCxnSpPr>
        <p:spPr>
          <a:xfrm>
            <a:off x="8278103" y="2449368"/>
            <a:ext cx="0" cy="520597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BDED3AFD-E9C2-CD31-E424-079DBB90E9D5}"/>
              </a:ext>
            </a:extLst>
          </p:cNvPr>
          <p:cNvSpPr txBox="1"/>
          <p:nvPr/>
        </p:nvSpPr>
        <p:spPr>
          <a:xfrm>
            <a:off x="8278103" y="2423982"/>
            <a:ext cx="2773164" cy="545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GND</a:t>
            </a:r>
            <a:r>
              <a:rPr lang="ko-KR" altLang="en-US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serves as the electrical reference point in electronic devices</a:t>
            </a: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en-US" sz="12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1" name="사각형: 둥근 모서리 242">
            <a:extLst>
              <a:ext uri="{FF2B5EF4-FFF2-40B4-BE49-F238E27FC236}">
                <a16:creationId xmlns:a16="http://schemas.microsoft.com/office/drawing/2014/main" id="{D30CE179-2E3D-7B01-2FD7-641352A5B3A6}"/>
              </a:ext>
            </a:extLst>
          </p:cNvPr>
          <p:cNvSpPr/>
          <p:nvPr/>
        </p:nvSpPr>
        <p:spPr>
          <a:xfrm>
            <a:off x="6439894" y="2323930"/>
            <a:ext cx="4611374" cy="745424"/>
          </a:xfrm>
          <a:prstGeom prst="roundRect">
            <a:avLst>
              <a:gd name="adj" fmla="val 7538"/>
            </a:avLst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1ECF7F-BFE0-65CC-4EE9-7A29178F4C97}"/>
              </a:ext>
            </a:extLst>
          </p:cNvPr>
          <p:cNvSpPr txBox="1"/>
          <p:nvPr/>
        </p:nvSpPr>
        <p:spPr>
          <a:xfrm>
            <a:off x="6486714" y="2503968"/>
            <a:ext cx="979764" cy="41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2000" dirty="0">
                <a:solidFill>
                  <a:srgbClr val="181717"/>
                </a:solidFill>
                <a:latin typeface="나눔스퀘어_ac ExtraBold" panose="020B0600000101010101" pitchFamily="50" charset="-127"/>
                <a:ea typeface="나눔스퀘어_ac" panose="020B0600000101010101" pitchFamily="50" charset="-127"/>
              </a:rPr>
              <a:t>GND</a:t>
            </a:r>
            <a:endParaRPr lang="ko-KR" altLang="en-US" sz="2800" dirty="0">
              <a:solidFill>
                <a:srgbClr val="181717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664D4B-905B-F6C9-F781-31FB452F02EE}"/>
              </a:ext>
            </a:extLst>
          </p:cNvPr>
          <p:cNvSpPr txBox="1"/>
          <p:nvPr/>
        </p:nvSpPr>
        <p:spPr>
          <a:xfrm>
            <a:off x="6400035" y="3378457"/>
            <a:ext cx="979764" cy="411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altLang="ko-KR" sz="2000" dirty="0">
                <a:solidFill>
                  <a:srgbClr val="181717"/>
                </a:solidFill>
                <a:latin typeface="나눔스퀘어_ac ExtraBold" panose="020B0600000101010101" pitchFamily="50" charset="-127"/>
                <a:ea typeface="나눔스퀘어_ac" panose="020B0600000101010101" pitchFamily="50" charset="-127"/>
              </a:rPr>
              <a:t>D1</a:t>
            </a:r>
            <a:endParaRPr lang="ko-KR" altLang="en-US" sz="2800" dirty="0">
              <a:solidFill>
                <a:srgbClr val="181717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47" name="그림 46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65203439-8F2B-6BDE-646B-EEDBC6C5F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8E905A7C-E6FA-3305-FEB9-42DF3D8006D9}"/>
              </a:ext>
            </a:extLst>
          </p:cNvPr>
          <p:cNvGrpSpPr/>
          <p:nvPr/>
        </p:nvGrpSpPr>
        <p:grpSpPr>
          <a:xfrm>
            <a:off x="505514" y="1720050"/>
            <a:ext cx="8163393" cy="4813262"/>
            <a:chOff x="603588" y="927247"/>
            <a:chExt cx="7998800" cy="4716216"/>
          </a:xfrm>
        </p:grpSpPr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8252B723-11A0-4178-C1F7-D63EA09542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47052" y="4566712"/>
              <a:ext cx="1423263" cy="0"/>
            </a:xfrm>
            <a:prstGeom prst="line">
              <a:avLst/>
            </a:prstGeom>
            <a:ln w="698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연결선 70">
              <a:extLst>
                <a:ext uri="{FF2B5EF4-FFF2-40B4-BE49-F238E27FC236}">
                  <a16:creationId xmlns:a16="http://schemas.microsoft.com/office/drawing/2014/main" id="{F87B7921-8A91-7365-5D66-B1AA376B734D}"/>
                </a:ext>
              </a:extLst>
            </p:cNvPr>
            <p:cNvCxnSpPr>
              <a:cxnSpLocks/>
            </p:cNvCxnSpPr>
            <p:nvPr/>
          </p:nvCxnSpPr>
          <p:spPr>
            <a:xfrm>
              <a:off x="5830508" y="4402844"/>
              <a:ext cx="7263" cy="555328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6133CEDA-DF88-5B6D-C080-5977CE41C258}"/>
                </a:ext>
              </a:extLst>
            </p:cNvPr>
            <p:cNvCxnSpPr>
              <a:cxnSpLocks/>
            </p:cNvCxnSpPr>
            <p:nvPr/>
          </p:nvCxnSpPr>
          <p:spPr>
            <a:xfrm>
              <a:off x="5824665" y="3116410"/>
              <a:ext cx="0" cy="1196510"/>
            </a:xfrm>
            <a:prstGeom prst="line">
              <a:avLst/>
            </a:prstGeom>
            <a:ln w="698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3B332D8-5405-1308-C8FC-DF86B58DDF54}"/>
                </a:ext>
              </a:extLst>
            </p:cNvPr>
            <p:cNvCxnSpPr>
              <a:cxnSpLocks/>
            </p:cNvCxnSpPr>
            <p:nvPr/>
          </p:nvCxnSpPr>
          <p:spPr>
            <a:xfrm>
              <a:off x="4243881" y="4955923"/>
              <a:ext cx="1631816" cy="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CC7B87C-1F5A-EB0F-456A-AD141CDDF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86369" y="3345192"/>
              <a:ext cx="2216019" cy="1556250"/>
            </a:xfrm>
            <a:prstGeom prst="rect">
              <a:avLst/>
            </a:prstGeom>
          </p:spPr>
        </p:pic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CBB94C6-B3B3-84BE-5BCC-D6089EFBC3CD}"/>
                </a:ext>
              </a:extLst>
            </p:cNvPr>
            <p:cNvGrpSpPr/>
            <p:nvPr/>
          </p:nvGrpSpPr>
          <p:grpSpPr>
            <a:xfrm>
              <a:off x="4416881" y="927247"/>
              <a:ext cx="836769" cy="1596435"/>
              <a:chOff x="5500935" y="2091267"/>
              <a:chExt cx="606100" cy="1156353"/>
            </a:xfrm>
          </p:grpSpPr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C0F5C2A6-A06F-CA73-04DE-AFDFC7A098DE}"/>
                  </a:ext>
                </a:extLst>
              </p:cNvPr>
              <p:cNvSpPr/>
              <p:nvPr/>
            </p:nvSpPr>
            <p:spPr>
              <a:xfrm>
                <a:off x="5506507" y="2091267"/>
                <a:ext cx="517525" cy="1054100"/>
              </a:xfrm>
              <a:prstGeom prst="rect">
                <a:avLst/>
              </a:prstGeom>
              <a:solidFill>
                <a:srgbClr val="0269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E5D95889-F4AF-DA0A-7B27-2BC0A92E70EE}"/>
                  </a:ext>
                </a:extLst>
              </p:cNvPr>
              <p:cNvGrpSpPr/>
              <p:nvPr/>
            </p:nvGrpSpPr>
            <p:grpSpPr>
              <a:xfrm>
                <a:off x="5539685" y="2990241"/>
                <a:ext cx="112791" cy="257377"/>
                <a:chOff x="6388101" y="3316209"/>
                <a:chExt cx="112791" cy="257377"/>
              </a:xfrm>
            </p:grpSpPr>
            <p:sp>
              <p:nvSpPr>
                <p:cNvPr id="170" name="팔각형 169">
                  <a:extLst>
                    <a:ext uri="{FF2B5EF4-FFF2-40B4-BE49-F238E27FC236}">
                      <a16:creationId xmlns:a16="http://schemas.microsoft.com/office/drawing/2014/main" id="{56E26AB0-4235-96B4-2EBA-9CBE8F86DCFB}"/>
                    </a:ext>
                  </a:extLst>
                </p:cNvPr>
                <p:cNvSpPr/>
                <p:nvPr/>
              </p:nvSpPr>
              <p:spPr>
                <a:xfrm>
                  <a:off x="6388101" y="3316209"/>
                  <a:ext cx="112791" cy="112791"/>
                </a:xfrm>
                <a:prstGeom prst="octagon">
                  <a:avLst/>
                </a:prstGeom>
                <a:solidFill>
                  <a:srgbClr val="505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1" name="순서도: 처리 170">
                  <a:extLst>
                    <a:ext uri="{FF2B5EF4-FFF2-40B4-BE49-F238E27FC236}">
                      <a16:creationId xmlns:a16="http://schemas.microsoft.com/office/drawing/2014/main" id="{C1AFBBF4-2C45-743A-C5A2-782B91FA64B6}"/>
                    </a:ext>
                  </a:extLst>
                </p:cNvPr>
                <p:cNvSpPr/>
                <p:nvPr/>
              </p:nvSpPr>
              <p:spPr>
                <a:xfrm>
                  <a:off x="6427342" y="3352920"/>
                  <a:ext cx="33116" cy="220666"/>
                </a:xfrm>
                <a:prstGeom prst="flowChartProcess">
                  <a:avLst/>
                </a:prstGeom>
                <a:solidFill>
                  <a:srgbClr val="EBEB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1956913D-0F4F-10AD-D90B-E16B79B0E943}"/>
                  </a:ext>
                </a:extLst>
              </p:cNvPr>
              <p:cNvGrpSpPr/>
              <p:nvPr/>
            </p:nvGrpSpPr>
            <p:grpSpPr>
              <a:xfrm>
                <a:off x="5652478" y="2990243"/>
                <a:ext cx="112791" cy="257377"/>
                <a:chOff x="6388101" y="3316209"/>
                <a:chExt cx="112791" cy="257377"/>
              </a:xfrm>
            </p:grpSpPr>
            <p:sp>
              <p:nvSpPr>
                <p:cNvPr id="168" name="팔각형 167">
                  <a:extLst>
                    <a:ext uri="{FF2B5EF4-FFF2-40B4-BE49-F238E27FC236}">
                      <a16:creationId xmlns:a16="http://schemas.microsoft.com/office/drawing/2014/main" id="{DE7EFE29-0C7D-EBD4-322F-3CC9C24A65C9}"/>
                    </a:ext>
                  </a:extLst>
                </p:cNvPr>
                <p:cNvSpPr/>
                <p:nvPr/>
              </p:nvSpPr>
              <p:spPr>
                <a:xfrm>
                  <a:off x="6388101" y="3316209"/>
                  <a:ext cx="112791" cy="112791"/>
                </a:xfrm>
                <a:prstGeom prst="octagon">
                  <a:avLst/>
                </a:prstGeom>
                <a:solidFill>
                  <a:srgbClr val="505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9" name="순서도: 처리 168">
                  <a:extLst>
                    <a:ext uri="{FF2B5EF4-FFF2-40B4-BE49-F238E27FC236}">
                      <a16:creationId xmlns:a16="http://schemas.microsoft.com/office/drawing/2014/main" id="{07047A13-E40C-A990-4744-FBCC62696CAB}"/>
                    </a:ext>
                  </a:extLst>
                </p:cNvPr>
                <p:cNvSpPr/>
                <p:nvPr/>
              </p:nvSpPr>
              <p:spPr>
                <a:xfrm>
                  <a:off x="6427342" y="3352920"/>
                  <a:ext cx="33116" cy="220666"/>
                </a:xfrm>
                <a:prstGeom prst="flowChartProcess">
                  <a:avLst/>
                </a:prstGeom>
                <a:solidFill>
                  <a:srgbClr val="EBEB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5" name="그룹 74">
                <a:extLst>
                  <a:ext uri="{FF2B5EF4-FFF2-40B4-BE49-F238E27FC236}">
                    <a16:creationId xmlns:a16="http://schemas.microsoft.com/office/drawing/2014/main" id="{BE34C750-AE06-4154-D471-9BEA100E2B95}"/>
                  </a:ext>
                </a:extLst>
              </p:cNvPr>
              <p:cNvGrpSpPr/>
              <p:nvPr/>
            </p:nvGrpSpPr>
            <p:grpSpPr>
              <a:xfrm>
                <a:off x="5760588" y="2990243"/>
                <a:ext cx="112791" cy="257377"/>
                <a:chOff x="6388101" y="3316209"/>
                <a:chExt cx="112791" cy="257377"/>
              </a:xfrm>
            </p:grpSpPr>
            <p:sp>
              <p:nvSpPr>
                <p:cNvPr id="166" name="팔각형 165">
                  <a:extLst>
                    <a:ext uri="{FF2B5EF4-FFF2-40B4-BE49-F238E27FC236}">
                      <a16:creationId xmlns:a16="http://schemas.microsoft.com/office/drawing/2014/main" id="{77F81412-4FCB-413C-0B79-3981190A5775}"/>
                    </a:ext>
                  </a:extLst>
                </p:cNvPr>
                <p:cNvSpPr/>
                <p:nvPr/>
              </p:nvSpPr>
              <p:spPr>
                <a:xfrm>
                  <a:off x="6388101" y="3316209"/>
                  <a:ext cx="112791" cy="112791"/>
                </a:xfrm>
                <a:prstGeom prst="octagon">
                  <a:avLst/>
                </a:prstGeom>
                <a:solidFill>
                  <a:srgbClr val="505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7" name="순서도: 처리 166">
                  <a:extLst>
                    <a:ext uri="{FF2B5EF4-FFF2-40B4-BE49-F238E27FC236}">
                      <a16:creationId xmlns:a16="http://schemas.microsoft.com/office/drawing/2014/main" id="{FAFDB097-C485-3E8B-D385-A432A8D7A8C3}"/>
                    </a:ext>
                  </a:extLst>
                </p:cNvPr>
                <p:cNvSpPr/>
                <p:nvPr/>
              </p:nvSpPr>
              <p:spPr>
                <a:xfrm>
                  <a:off x="6427342" y="3352920"/>
                  <a:ext cx="33116" cy="220666"/>
                </a:xfrm>
                <a:prstGeom prst="flowChartProcess">
                  <a:avLst/>
                </a:prstGeom>
                <a:solidFill>
                  <a:srgbClr val="EBEB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6" name="그룹 75">
                <a:extLst>
                  <a:ext uri="{FF2B5EF4-FFF2-40B4-BE49-F238E27FC236}">
                    <a16:creationId xmlns:a16="http://schemas.microsoft.com/office/drawing/2014/main" id="{025AE575-3D0A-5322-473D-92DF2C9DB791}"/>
                  </a:ext>
                </a:extLst>
              </p:cNvPr>
              <p:cNvGrpSpPr/>
              <p:nvPr/>
            </p:nvGrpSpPr>
            <p:grpSpPr>
              <a:xfrm>
                <a:off x="5870751" y="2990243"/>
                <a:ext cx="112791" cy="257377"/>
                <a:chOff x="6388101" y="3316209"/>
                <a:chExt cx="112791" cy="257377"/>
              </a:xfrm>
            </p:grpSpPr>
            <p:sp>
              <p:nvSpPr>
                <p:cNvPr id="164" name="팔각형 163">
                  <a:extLst>
                    <a:ext uri="{FF2B5EF4-FFF2-40B4-BE49-F238E27FC236}">
                      <a16:creationId xmlns:a16="http://schemas.microsoft.com/office/drawing/2014/main" id="{D30593F5-0F5B-0F3B-5031-E4D1A70EE2C7}"/>
                    </a:ext>
                  </a:extLst>
                </p:cNvPr>
                <p:cNvSpPr/>
                <p:nvPr/>
              </p:nvSpPr>
              <p:spPr>
                <a:xfrm>
                  <a:off x="6388101" y="3316209"/>
                  <a:ext cx="112791" cy="112791"/>
                </a:xfrm>
                <a:prstGeom prst="octagon">
                  <a:avLst/>
                </a:prstGeom>
                <a:solidFill>
                  <a:srgbClr val="50505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5" name="순서도: 처리 164">
                  <a:extLst>
                    <a:ext uri="{FF2B5EF4-FFF2-40B4-BE49-F238E27FC236}">
                      <a16:creationId xmlns:a16="http://schemas.microsoft.com/office/drawing/2014/main" id="{6C795DA4-3332-DBDB-6086-A3A26CD7D54A}"/>
                    </a:ext>
                  </a:extLst>
                </p:cNvPr>
                <p:cNvSpPr/>
                <p:nvPr/>
              </p:nvSpPr>
              <p:spPr>
                <a:xfrm>
                  <a:off x="6427342" y="3352920"/>
                  <a:ext cx="33116" cy="220666"/>
                </a:xfrm>
                <a:prstGeom prst="flowChartProcess">
                  <a:avLst/>
                </a:prstGeom>
                <a:solidFill>
                  <a:srgbClr val="EBEBE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1D8A0F10-92F6-33C1-DFB5-D615738AE5C4}"/>
                  </a:ext>
                </a:extLst>
              </p:cNvPr>
              <p:cNvGrpSpPr/>
              <p:nvPr/>
            </p:nvGrpSpPr>
            <p:grpSpPr>
              <a:xfrm>
                <a:off x="5521893" y="2137912"/>
                <a:ext cx="483740" cy="202129"/>
                <a:chOff x="6096000" y="2074413"/>
                <a:chExt cx="378660" cy="158222"/>
              </a:xfrm>
            </p:grpSpPr>
            <p:sp>
              <p:nvSpPr>
                <p:cNvPr id="157" name="순서도: 처리 156">
                  <a:extLst>
                    <a:ext uri="{FF2B5EF4-FFF2-40B4-BE49-F238E27FC236}">
                      <a16:creationId xmlns:a16="http://schemas.microsoft.com/office/drawing/2014/main" id="{9E475889-CF34-8EA3-2AA5-FEE4C709BB5C}"/>
                    </a:ext>
                  </a:extLst>
                </p:cNvPr>
                <p:cNvSpPr/>
                <p:nvPr/>
              </p:nvSpPr>
              <p:spPr>
                <a:xfrm>
                  <a:off x="6096000" y="2074413"/>
                  <a:ext cx="105610" cy="153382"/>
                </a:xfrm>
                <a:prstGeom prst="flowChartProcess">
                  <a:avLst/>
                </a:prstGeom>
                <a:solidFill>
                  <a:srgbClr val="3E404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순서도: 처리 157">
                  <a:extLst>
                    <a:ext uri="{FF2B5EF4-FFF2-40B4-BE49-F238E27FC236}">
                      <a16:creationId xmlns:a16="http://schemas.microsoft.com/office/drawing/2014/main" id="{E2539209-30D2-B0AD-939E-7B45D91C957B}"/>
                    </a:ext>
                  </a:extLst>
                </p:cNvPr>
                <p:cNvSpPr/>
                <p:nvPr/>
              </p:nvSpPr>
              <p:spPr>
                <a:xfrm>
                  <a:off x="6369050" y="2074413"/>
                  <a:ext cx="105610" cy="153382"/>
                </a:xfrm>
                <a:prstGeom prst="flowChartProcess">
                  <a:avLst/>
                </a:prstGeom>
                <a:solidFill>
                  <a:srgbClr val="3E4044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순서도: 처리 158">
                  <a:extLst>
                    <a:ext uri="{FF2B5EF4-FFF2-40B4-BE49-F238E27FC236}">
                      <a16:creationId xmlns:a16="http://schemas.microsoft.com/office/drawing/2014/main" id="{771EB516-98EB-73F9-05FC-F4EB0E6210D6}"/>
                    </a:ext>
                  </a:extLst>
                </p:cNvPr>
                <p:cNvSpPr/>
                <p:nvPr/>
              </p:nvSpPr>
              <p:spPr>
                <a:xfrm>
                  <a:off x="6201610" y="2091267"/>
                  <a:ext cx="167440" cy="118535"/>
                </a:xfrm>
                <a:prstGeom prst="flowChartProcess">
                  <a:avLst/>
                </a:prstGeom>
                <a:solidFill>
                  <a:srgbClr val="292929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60" name="직선 화살표 연결선 159">
                  <a:extLst>
                    <a:ext uri="{FF2B5EF4-FFF2-40B4-BE49-F238E27FC236}">
                      <a16:creationId xmlns:a16="http://schemas.microsoft.com/office/drawing/2014/main" id="{E546AF3A-1DD3-CB9E-FA70-61E8990789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49305" y="2091267"/>
                  <a:ext cx="0" cy="103188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직선 연결선 160">
                  <a:extLst>
                    <a:ext uri="{FF2B5EF4-FFF2-40B4-BE49-F238E27FC236}">
                      <a16:creationId xmlns:a16="http://schemas.microsoft.com/office/drawing/2014/main" id="{B6193132-4445-D992-5F8B-86D6A47E74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13545" y="2194455"/>
                  <a:ext cx="71519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직선 연결선 161">
                  <a:extLst>
                    <a:ext uri="{FF2B5EF4-FFF2-40B4-BE49-F238E27FC236}">
                      <a16:creationId xmlns:a16="http://schemas.microsoft.com/office/drawing/2014/main" id="{644F30E0-C9BB-3272-0BB2-AD5E6FF605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6113545" y="2196876"/>
                  <a:ext cx="71519" cy="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3" name="타원 162">
                  <a:extLst>
                    <a:ext uri="{FF2B5EF4-FFF2-40B4-BE49-F238E27FC236}">
                      <a16:creationId xmlns:a16="http://schemas.microsoft.com/office/drawing/2014/main" id="{179C253D-C6C4-55EB-C13B-67AAE5119325}"/>
                    </a:ext>
                  </a:extLst>
                </p:cNvPr>
                <p:cNvSpPr/>
                <p:nvPr/>
              </p:nvSpPr>
              <p:spPr>
                <a:xfrm>
                  <a:off x="6398494" y="2161116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87B2DC66-B9D9-7FE9-1CD1-562F310E8299}"/>
                  </a:ext>
                </a:extLst>
              </p:cNvPr>
              <p:cNvSpPr txBox="1"/>
              <p:nvPr/>
            </p:nvSpPr>
            <p:spPr>
              <a:xfrm>
                <a:off x="5500935" y="2904186"/>
                <a:ext cx="261610" cy="1114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00" b="1" dirty="0">
                    <a:solidFill>
                      <a:schemeClr val="bg1"/>
                    </a:solidFill>
                  </a:rPr>
                  <a:t>AO</a:t>
                </a:r>
                <a:endParaRPr lang="ko-KR" altLang="en-US" sz="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F60642DA-6FC2-CB18-B8DC-A9B5605D6671}"/>
                  </a:ext>
                </a:extLst>
              </p:cNvPr>
              <p:cNvSpPr txBox="1"/>
              <p:nvPr/>
            </p:nvSpPr>
            <p:spPr>
              <a:xfrm>
                <a:off x="5608851" y="2901578"/>
                <a:ext cx="263214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" b="1" dirty="0">
                    <a:solidFill>
                      <a:schemeClr val="bg1"/>
                    </a:solidFill>
                  </a:rPr>
                  <a:t>DO</a:t>
                </a:r>
                <a:endParaRPr lang="ko-KR" altLang="en-US" sz="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114E86F7-9725-EDB5-AD36-8351595C00B8}"/>
                  </a:ext>
                </a:extLst>
              </p:cNvPr>
              <p:cNvSpPr txBox="1"/>
              <p:nvPr/>
            </p:nvSpPr>
            <p:spPr>
              <a:xfrm>
                <a:off x="5710259" y="2900672"/>
                <a:ext cx="301686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" b="1" dirty="0">
                    <a:solidFill>
                      <a:schemeClr val="bg1"/>
                    </a:solidFill>
                  </a:rPr>
                  <a:t>GND</a:t>
                </a:r>
                <a:endParaRPr lang="ko-KR" altLang="en-US" sz="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962B023F-D7E5-05BE-4EE2-669F8838DC13}"/>
                  </a:ext>
                </a:extLst>
              </p:cNvPr>
              <p:cNvSpPr txBox="1"/>
              <p:nvPr/>
            </p:nvSpPr>
            <p:spPr>
              <a:xfrm>
                <a:off x="5824585" y="2900812"/>
                <a:ext cx="282450" cy="1538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" b="1" dirty="0">
                    <a:solidFill>
                      <a:schemeClr val="bg1"/>
                    </a:solidFill>
                  </a:rPr>
                  <a:t>VCC</a:t>
                </a:r>
                <a:endParaRPr lang="ko-KR" altLang="en-US" sz="4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82" name="그룹 81">
                <a:extLst>
                  <a:ext uri="{FF2B5EF4-FFF2-40B4-BE49-F238E27FC236}">
                    <a16:creationId xmlns:a16="http://schemas.microsoft.com/office/drawing/2014/main" id="{5AEE012A-8DC6-8E05-8E84-5ED310DBAD9A}"/>
                  </a:ext>
                </a:extLst>
              </p:cNvPr>
              <p:cNvGrpSpPr/>
              <p:nvPr/>
            </p:nvGrpSpPr>
            <p:grpSpPr>
              <a:xfrm>
                <a:off x="5573219" y="2357643"/>
                <a:ext cx="45719" cy="87591"/>
                <a:chOff x="5874233" y="2785136"/>
                <a:chExt cx="56717" cy="108662"/>
              </a:xfrm>
            </p:grpSpPr>
            <p:cxnSp>
              <p:nvCxnSpPr>
                <p:cNvPr id="154" name="직선 연결선 153">
                  <a:extLst>
                    <a:ext uri="{FF2B5EF4-FFF2-40B4-BE49-F238E27FC236}">
                      <a16:creationId xmlns:a16="http://schemas.microsoft.com/office/drawing/2014/main" id="{5884001C-238F-C888-B70D-C7F106D5E7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791090"/>
                  <a:ext cx="0" cy="9390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직선 연결선 154">
                  <a:extLst>
                    <a:ext uri="{FF2B5EF4-FFF2-40B4-BE49-F238E27FC236}">
                      <a16:creationId xmlns:a16="http://schemas.microsoft.com/office/drawing/2014/main" id="{3C3416EE-5365-3286-A917-3F22597568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801000"/>
                  <a:ext cx="0" cy="71296"/>
                </a:xfrm>
                <a:prstGeom prst="line">
                  <a:avLst/>
                </a:prstGeom>
                <a:ln w="41275">
                  <a:solidFill>
                    <a:srgbClr val="00000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사각형: 둥근 모서리 155">
                  <a:extLst>
                    <a:ext uri="{FF2B5EF4-FFF2-40B4-BE49-F238E27FC236}">
                      <a16:creationId xmlns:a16="http://schemas.microsoft.com/office/drawing/2014/main" id="{A0CB5985-2EE3-7F69-66E8-9D460D118A91}"/>
                    </a:ext>
                  </a:extLst>
                </p:cNvPr>
                <p:cNvSpPr/>
                <p:nvPr/>
              </p:nvSpPr>
              <p:spPr>
                <a:xfrm>
                  <a:off x="5874233" y="2785136"/>
                  <a:ext cx="56717" cy="108662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3" name="그룹 82">
                <a:extLst>
                  <a:ext uri="{FF2B5EF4-FFF2-40B4-BE49-F238E27FC236}">
                    <a16:creationId xmlns:a16="http://schemas.microsoft.com/office/drawing/2014/main" id="{201F7891-A9A9-E34E-6539-AF307CE6D37F}"/>
                  </a:ext>
                </a:extLst>
              </p:cNvPr>
              <p:cNvGrpSpPr/>
              <p:nvPr/>
            </p:nvGrpSpPr>
            <p:grpSpPr>
              <a:xfrm>
                <a:off x="5651336" y="2357226"/>
                <a:ext cx="45719" cy="87591"/>
                <a:chOff x="5874233" y="2785136"/>
                <a:chExt cx="56717" cy="108662"/>
              </a:xfrm>
            </p:grpSpPr>
            <p:cxnSp>
              <p:nvCxnSpPr>
                <p:cNvPr id="151" name="직선 연결선 150">
                  <a:extLst>
                    <a:ext uri="{FF2B5EF4-FFF2-40B4-BE49-F238E27FC236}">
                      <a16:creationId xmlns:a16="http://schemas.microsoft.com/office/drawing/2014/main" id="{DABAF453-1254-1253-3A9F-DE64646F1F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791090"/>
                  <a:ext cx="0" cy="9390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직선 연결선 151">
                  <a:extLst>
                    <a:ext uri="{FF2B5EF4-FFF2-40B4-BE49-F238E27FC236}">
                      <a16:creationId xmlns:a16="http://schemas.microsoft.com/office/drawing/2014/main" id="{8FC02E03-DD1F-9653-4A1C-E1EA32BCD1B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801000"/>
                  <a:ext cx="0" cy="71296"/>
                </a:xfrm>
                <a:prstGeom prst="line">
                  <a:avLst/>
                </a:prstGeom>
                <a:ln w="41275">
                  <a:solidFill>
                    <a:srgbClr val="00000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3" name="사각형: 둥근 모서리 152">
                  <a:extLst>
                    <a:ext uri="{FF2B5EF4-FFF2-40B4-BE49-F238E27FC236}">
                      <a16:creationId xmlns:a16="http://schemas.microsoft.com/office/drawing/2014/main" id="{2C04003B-F932-79ED-42C4-BDD31BA1EDCC}"/>
                    </a:ext>
                  </a:extLst>
                </p:cNvPr>
                <p:cNvSpPr/>
                <p:nvPr/>
              </p:nvSpPr>
              <p:spPr>
                <a:xfrm>
                  <a:off x="5874233" y="2785136"/>
                  <a:ext cx="56717" cy="108662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192CC57B-F6E2-3D4F-F60A-64228EF43CAA}"/>
                  </a:ext>
                </a:extLst>
              </p:cNvPr>
              <p:cNvGrpSpPr/>
              <p:nvPr/>
            </p:nvGrpSpPr>
            <p:grpSpPr>
              <a:xfrm>
                <a:off x="5727657" y="2357226"/>
                <a:ext cx="45719" cy="87591"/>
                <a:chOff x="5874233" y="2785136"/>
                <a:chExt cx="56717" cy="108662"/>
              </a:xfrm>
            </p:grpSpPr>
            <p:cxnSp>
              <p:nvCxnSpPr>
                <p:cNvPr id="148" name="직선 연결선 147">
                  <a:extLst>
                    <a:ext uri="{FF2B5EF4-FFF2-40B4-BE49-F238E27FC236}">
                      <a16:creationId xmlns:a16="http://schemas.microsoft.com/office/drawing/2014/main" id="{2C4C08E6-1A07-C143-1378-2A107CE0F5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791090"/>
                  <a:ext cx="0" cy="9390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직선 연결선 148">
                  <a:extLst>
                    <a:ext uri="{FF2B5EF4-FFF2-40B4-BE49-F238E27FC236}">
                      <a16:creationId xmlns:a16="http://schemas.microsoft.com/office/drawing/2014/main" id="{AC6A8A55-64CD-F9DE-9665-EDEA170200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801000"/>
                  <a:ext cx="0" cy="71296"/>
                </a:xfrm>
                <a:prstGeom prst="line">
                  <a:avLst/>
                </a:prstGeom>
                <a:ln w="41275">
                  <a:solidFill>
                    <a:srgbClr val="00000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0" name="사각형: 둥근 모서리 149">
                  <a:extLst>
                    <a:ext uri="{FF2B5EF4-FFF2-40B4-BE49-F238E27FC236}">
                      <a16:creationId xmlns:a16="http://schemas.microsoft.com/office/drawing/2014/main" id="{3323D4F1-C53D-1558-194F-156936D72DA5}"/>
                    </a:ext>
                  </a:extLst>
                </p:cNvPr>
                <p:cNvSpPr/>
                <p:nvPr/>
              </p:nvSpPr>
              <p:spPr>
                <a:xfrm>
                  <a:off x="5874233" y="2785136"/>
                  <a:ext cx="56717" cy="108662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5" name="그룹 84">
                <a:extLst>
                  <a:ext uri="{FF2B5EF4-FFF2-40B4-BE49-F238E27FC236}">
                    <a16:creationId xmlns:a16="http://schemas.microsoft.com/office/drawing/2014/main" id="{ED1A3248-C9ED-0A80-69B9-70EAD676EF76}"/>
                  </a:ext>
                </a:extLst>
              </p:cNvPr>
              <p:cNvGrpSpPr/>
              <p:nvPr/>
            </p:nvGrpSpPr>
            <p:grpSpPr>
              <a:xfrm>
                <a:off x="5832573" y="2357030"/>
                <a:ext cx="45719" cy="87591"/>
                <a:chOff x="6214491" y="2498858"/>
                <a:chExt cx="45719" cy="87591"/>
              </a:xfrm>
            </p:grpSpPr>
            <p:cxnSp>
              <p:nvCxnSpPr>
                <p:cNvPr id="145" name="직선 연결선 144">
                  <a:extLst>
                    <a:ext uri="{FF2B5EF4-FFF2-40B4-BE49-F238E27FC236}">
                      <a16:creationId xmlns:a16="http://schemas.microsoft.com/office/drawing/2014/main" id="{D0EB8B5C-D06E-AE6E-4098-F6D45B7257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7652" y="2503657"/>
                  <a:ext cx="0" cy="7569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직선 연결선 145">
                  <a:extLst>
                    <a:ext uri="{FF2B5EF4-FFF2-40B4-BE49-F238E27FC236}">
                      <a16:creationId xmlns:a16="http://schemas.microsoft.com/office/drawing/2014/main" id="{6EEB4D5D-8778-28EE-F25C-483ECE0AD2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7652" y="2511646"/>
                  <a:ext cx="0" cy="57471"/>
                </a:xfrm>
                <a:prstGeom prst="line">
                  <a:avLst/>
                </a:prstGeom>
                <a:ln w="41275">
                  <a:solidFill>
                    <a:srgbClr val="D4AD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7" name="사각형: 둥근 모서리 146">
                  <a:extLst>
                    <a:ext uri="{FF2B5EF4-FFF2-40B4-BE49-F238E27FC236}">
                      <a16:creationId xmlns:a16="http://schemas.microsoft.com/office/drawing/2014/main" id="{DB849520-14EC-13BC-8CA5-E6346FEE5754}"/>
                    </a:ext>
                  </a:extLst>
                </p:cNvPr>
                <p:cNvSpPr/>
                <p:nvPr/>
              </p:nvSpPr>
              <p:spPr>
                <a:xfrm>
                  <a:off x="6214491" y="2498858"/>
                  <a:ext cx="45719" cy="87591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6" name="그룹 85">
                <a:extLst>
                  <a:ext uri="{FF2B5EF4-FFF2-40B4-BE49-F238E27FC236}">
                    <a16:creationId xmlns:a16="http://schemas.microsoft.com/office/drawing/2014/main" id="{14803DEF-A81C-A94F-FC1E-7988CD8DBCE8}"/>
                  </a:ext>
                </a:extLst>
              </p:cNvPr>
              <p:cNvGrpSpPr/>
              <p:nvPr/>
            </p:nvGrpSpPr>
            <p:grpSpPr>
              <a:xfrm>
                <a:off x="5914674" y="2357030"/>
                <a:ext cx="45719" cy="87591"/>
                <a:chOff x="6214491" y="2498858"/>
                <a:chExt cx="45719" cy="87591"/>
              </a:xfrm>
            </p:grpSpPr>
            <p:cxnSp>
              <p:nvCxnSpPr>
                <p:cNvPr id="142" name="직선 연결선 141">
                  <a:extLst>
                    <a:ext uri="{FF2B5EF4-FFF2-40B4-BE49-F238E27FC236}">
                      <a16:creationId xmlns:a16="http://schemas.microsoft.com/office/drawing/2014/main" id="{D72A0CC9-1139-68DF-143C-8E766B35E0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7652" y="2503657"/>
                  <a:ext cx="0" cy="7569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직선 연결선 142">
                  <a:extLst>
                    <a:ext uri="{FF2B5EF4-FFF2-40B4-BE49-F238E27FC236}">
                      <a16:creationId xmlns:a16="http://schemas.microsoft.com/office/drawing/2014/main" id="{5AD4ECF2-4887-A2F8-4686-2E956CECFE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7652" y="2511646"/>
                  <a:ext cx="0" cy="57471"/>
                </a:xfrm>
                <a:prstGeom prst="line">
                  <a:avLst/>
                </a:prstGeom>
                <a:ln w="41275">
                  <a:solidFill>
                    <a:srgbClr val="D4AD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4" name="사각형: 둥근 모서리 143">
                  <a:extLst>
                    <a:ext uri="{FF2B5EF4-FFF2-40B4-BE49-F238E27FC236}">
                      <a16:creationId xmlns:a16="http://schemas.microsoft.com/office/drawing/2014/main" id="{6F011A49-A644-ED38-12E5-461D8F02A126}"/>
                    </a:ext>
                  </a:extLst>
                </p:cNvPr>
                <p:cNvSpPr/>
                <p:nvPr/>
              </p:nvSpPr>
              <p:spPr>
                <a:xfrm>
                  <a:off x="6214491" y="2498858"/>
                  <a:ext cx="45719" cy="87591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990CF168-7C99-4EC2-BCF7-F2E95ADA509B}"/>
                  </a:ext>
                </a:extLst>
              </p:cNvPr>
              <p:cNvSpPr/>
              <p:nvPr/>
            </p:nvSpPr>
            <p:spPr>
              <a:xfrm>
                <a:off x="5718607" y="2789764"/>
                <a:ext cx="109537" cy="109537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1BD5068D-3B8C-4B80-AA92-AA5D5E8938C1}"/>
                  </a:ext>
                </a:extLst>
              </p:cNvPr>
              <p:cNvGrpSpPr/>
              <p:nvPr/>
            </p:nvGrpSpPr>
            <p:grpSpPr>
              <a:xfrm>
                <a:off x="5554928" y="2495264"/>
                <a:ext cx="233088" cy="259173"/>
                <a:chOff x="5527500" y="2496483"/>
                <a:chExt cx="233088" cy="259173"/>
              </a:xfrm>
            </p:grpSpPr>
            <p:grpSp>
              <p:nvGrpSpPr>
                <p:cNvPr id="113" name="그룹 112">
                  <a:extLst>
                    <a:ext uri="{FF2B5EF4-FFF2-40B4-BE49-F238E27FC236}">
                      <a16:creationId xmlns:a16="http://schemas.microsoft.com/office/drawing/2014/main" id="{E289364F-6775-91F4-6E79-9674F31BBB78}"/>
                    </a:ext>
                  </a:extLst>
                </p:cNvPr>
                <p:cNvGrpSpPr/>
                <p:nvPr/>
              </p:nvGrpSpPr>
              <p:grpSpPr>
                <a:xfrm>
                  <a:off x="5527500" y="2496483"/>
                  <a:ext cx="233088" cy="259173"/>
                  <a:chOff x="5527500" y="2496483"/>
                  <a:chExt cx="233088" cy="259173"/>
                </a:xfrm>
              </p:grpSpPr>
              <p:sp>
                <p:nvSpPr>
                  <p:cNvPr id="115" name="순서도: 처리 114">
                    <a:extLst>
                      <a:ext uri="{FF2B5EF4-FFF2-40B4-BE49-F238E27FC236}">
                        <a16:creationId xmlns:a16="http://schemas.microsoft.com/office/drawing/2014/main" id="{DC9D85D2-CBE7-8CD6-DF60-CEC3693F3328}"/>
                      </a:ext>
                    </a:extLst>
                  </p:cNvPr>
                  <p:cNvSpPr/>
                  <p:nvPr/>
                </p:nvSpPr>
                <p:spPr>
                  <a:xfrm>
                    <a:off x="5546683" y="2548882"/>
                    <a:ext cx="213905" cy="151429"/>
                  </a:xfrm>
                  <a:prstGeom prst="flowChartProcess">
                    <a:avLst/>
                  </a:prstGeom>
                  <a:solidFill>
                    <a:srgbClr val="3E4044"/>
                  </a:solidFill>
                  <a:ln>
                    <a:solidFill>
                      <a:srgbClr val="0A304D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grpSp>
                <p:nvGrpSpPr>
                  <p:cNvPr id="116" name="그룹 115">
                    <a:extLst>
                      <a:ext uri="{FF2B5EF4-FFF2-40B4-BE49-F238E27FC236}">
                        <a16:creationId xmlns:a16="http://schemas.microsoft.com/office/drawing/2014/main" id="{C109CDEC-E401-DF58-17BA-A58A9CECC57B}"/>
                      </a:ext>
                    </a:extLst>
                  </p:cNvPr>
                  <p:cNvGrpSpPr/>
                  <p:nvPr/>
                </p:nvGrpSpPr>
                <p:grpSpPr>
                  <a:xfrm>
                    <a:off x="5527500" y="2496483"/>
                    <a:ext cx="197099" cy="49238"/>
                    <a:chOff x="5527500" y="2496483"/>
                    <a:chExt cx="197099" cy="49238"/>
                  </a:xfrm>
                </p:grpSpPr>
                <p:grpSp>
                  <p:nvGrpSpPr>
                    <p:cNvPr id="130" name="그룹 129">
                      <a:extLst>
                        <a:ext uri="{FF2B5EF4-FFF2-40B4-BE49-F238E27FC236}">
                          <a16:creationId xmlns:a16="http://schemas.microsoft.com/office/drawing/2014/main" id="{8A706701-F86F-F996-B84F-052E953E644B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5527500" y="2496483"/>
                      <a:ext cx="45719" cy="49238"/>
                      <a:chOff x="6391945" y="3429000"/>
                      <a:chExt cx="0" cy="93908"/>
                    </a:xfrm>
                  </p:grpSpPr>
                  <p:cxnSp>
                    <p:nvCxnSpPr>
                      <p:cNvPr id="140" name="직선 연결선 139">
                        <a:extLst>
                          <a:ext uri="{FF2B5EF4-FFF2-40B4-BE49-F238E27FC236}">
                            <a16:creationId xmlns:a16="http://schemas.microsoft.com/office/drawing/2014/main" id="{24CD5A5F-0BC9-D87E-D17F-0C2E27071E1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29000"/>
                        <a:ext cx="0" cy="93908"/>
                      </a:xfrm>
                      <a:prstGeom prst="line">
                        <a:avLst/>
                      </a:prstGeom>
                      <a:ln w="22225">
                        <a:solidFill>
                          <a:srgbClr val="D9E0E8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1" name="직선 연결선 140">
                        <a:extLst>
                          <a:ext uri="{FF2B5EF4-FFF2-40B4-BE49-F238E27FC236}">
                            <a16:creationId xmlns:a16="http://schemas.microsoft.com/office/drawing/2014/main" id="{E371E07D-6164-16FF-7B8C-6D77E7D2DCC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38910"/>
                        <a:ext cx="0" cy="71296"/>
                      </a:xfrm>
                      <a:prstGeom prst="line">
                        <a:avLst/>
                      </a:prstGeom>
                      <a:ln w="22225">
                        <a:solidFill>
                          <a:srgbClr val="C8C2C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1" name="그룹 130">
                      <a:extLst>
                        <a:ext uri="{FF2B5EF4-FFF2-40B4-BE49-F238E27FC236}">
                          <a16:creationId xmlns:a16="http://schemas.microsoft.com/office/drawing/2014/main" id="{F4EF1064-52A9-CB55-0FB8-93B29AF7B063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5579573" y="2496483"/>
                      <a:ext cx="45719" cy="49238"/>
                      <a:chOff x="6391945" y="3429000"/>
                      <a:chExt cx="0" cy="93908"/>
                    </a:xfrm>
                  </p:grpSpPr>
                  <p:cxnSp>
                    <p:nvCxnSpPr>
                      <p:cNvPr id="138" name="직선 연결선 137">
                        <a:extLst>
                          <a:ext uri="{FF2B5EF4-FFF2-40B4-BE49-F238E27FC236}">
                            <a16:creationId xmlns:a16="http://schemas.microsoft.com/office/drawing/2014/main" id="{16A87F4D-53E6-F36F-DBF9-2EBAB2FF99F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29000"/>
                        <a:ext cx="0" cy="93908"/>
                      </a:xfrm>
                      <a:prstGeom prst="line">
                        <a:avLst/>
                      </a:prstGeom>
                      <a:ln w="22225">
                        <a:solidFill>
                          <a:srgbClr val="D9E0E8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9" name="직선 연결선 138">
                        <a:extLst>
                          <a:ext uri="{FF2B5EF4-FFF2-40B4-BE49-F238E27FC236}">
                            <a16:creationId xmlns:a16="http://schemas.microsoft.com/office/drawing/2014/main" id="{665C224F-5D1D-37BC-3AAA-3631F9A222D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38910"/>
                        <a:ext cx="0" cy="71296"/>
                      </a:xfrm>
                      <a:prstGeom prst="line">
                        <a:avLst/>
                      </a:prstGeom>
                      <a:ln w="22225">
                        <a:solidFill>
                          <a:srgbClr val="C8C2C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2" name="그룹 131">
                      <a:extLst>
                        <a:ext uri="{FF2B5EF4-FFF2-40B4-BE49-F238E27FC236}">
                          <a16:creationId xmlns:a16="http://schemas.microsoft.com/office/drawing/2014/main" id="{FD98E2E4-2D4E-8D9B-0E43-0B45794728F8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5627536" y="2496483"/>
                      <a:ext cx="45719" cy="49238"/>
                      <a:chOff x="6391945" y="3429000"/>
                      <a:chExt cx="0" cy="93908"/>
                    </a:xfrm>
                  </p:grpSpPr>
                  <p:cxnSp>
                    <p:nvCxnSpPr>
                      <p:cNvPr id="136" name="직선 연결선 135">
                        <a:extLst>
                          <a:ext uri="{FF2B5EF4-FFF2-40B4-BE49-F238E27FC236}">
                            <a16:creationId xmlns:a16="http://schemas.microsoft.com/office/drawing/2014/main" id="{D2612583-175E-C241-E920-C5E47B227BC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29000"/>
                        <a:ext cx="0" cy="93908"/>
                      </a:xfrm>
                      <a:prstGeom prst="line">
                        <a:avLst/>
                      </a:prstGeom>
                      <a:ln w="22225">
                        <a:solidFill>
                          <a:srgbClr val="D9E0E8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7" name="직선 연결선 136">
                        <a:extLst>
                          <a:ext uri="{FF2B5EF4-FFF2-40B4-BE49-F238E27FC236}">
                            <a16:creationId xmlns:a16="http://schemas.microsoft.com/office/drawing/2014/main" id="{6B558317-1599-F6C6-72E7-E77B28C15C8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38910"/>
                        <a:ext cx="0" cy="71296"/>
                      </a:xfrm>
                      <a:prstGeom prst="line">
                        <a:avLst/>
                      </a:prstGeom>
                      <a:ln w="22225">
                        <a:solidFill>
                          <a:srgbClr val="C8C2C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3" name="그룹 132">
                      <a:extLst>
                        <a:ext uri="{FF2B5EF4-FFF2-40B4-BE49-F238E27FC236}">
                          <a16:creationId xmlns:a16="http://schemas.microsoft.com/office/drawing/2014/main" id="{43EB3E8B-6694-85FD-06EC-E1A79EFEFEB3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5678880" y="2496483"/>
                      <a:ext cx="45719" cy="49238"/>
                      <a:chOff x="6391945" y="3429000"/>
                      <a:chExt cx="0" cy="93908"/>
                    </a:xfrm>
                  </p:grpSpPr>
                  <p:cxnSp>
                    <p:nvCxnSpPr>
                      <p:cNvPr id="134" name="직선 연결선 133">
                        <a:extLst>
                          <a:ext uri="{FF2B5EF4-FFF2-40B4-BE49-F238E27FC236}">
                            <a16:creationId xmlns:a16="http://schemas.microsoft.com/office/drawing/2014/main" id="{496AD774-3691-910F-1D0A-E9F16829D9B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29000"/>
                        <a:ext cx="0" cy="93908"/>
                      </a:xfrm>
                      <a:prstGeom prst="line">
                        <a:avLst/>
                      </a:prstGeom>
                      <a:ln w="22225">
                        <a:solidFill>
                          <a:srgbClr val="D9E0E8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35" name="직선 연결선 134">
                        <a:extLst>
                          <a:ext uri="{FF2B5EF4-FFF2-40B4-BE49-F238E27FC236}">
                            <a16:creationId xmlns:a16="http://schemas.microsoft.com/office/drawing/2014/main" id="{B5175237-69A0-1B5F-694B-ED04034559B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38910"/>
                        <a:ext cx="0" cy="71296"/>
                      </a:xfrm>
                      <a:prstGeom prst="line">
                        <a:avLst/>
                      </a:prstGeom>
                      <a:ln w="22225">
                        <a:solidFill>
                          <a:srgbClr val="C8C2C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117" name="그룹 116">
                    <a:extLst>
                      <a:ext uri="{FF2B5EF4-FFF2-40B4-BE49-F238E27FC236}">
                        <a16:creationId xmlns:a16="http://schemas.microsoft.com/office/drawing/2014/main" id="{65E9FA0D-99CF-1A65-EFE4-BFC631E56CF8}"/>
                      </a:ext>
                    </a:extLst>
                  </p:cNvPr>
                  <p:cNvGrpSpPr/>
                  <p:nvPr/>
                </p:nvGrpSpPr>
                <p:grpSpPr>
                  <a:xfrm>
                    <a:off x="5530771" y="2706418"/>
                    <a:ext cx="197099" cy="49238"/>
                    <a:chOff x="5527500" y="2496483"/>
                    <a:chExt cx="197099" cy="49238"/>
                  </a:xfrm>
                </p:grpSpPr>
                <p:grpSp>
                  <p:nvGrpSpPr>
                    <p:cNvPr id="118" name="그룹 117">
                      <a:extLst>
                        <a:ext uri="{FF2B5EF4-FFF2-40B4-BE49-F238E27FC236}">
                          <a16:creationId xmlns:a16="http://schemas.microsoft.com/office/drawing/2014/main" id="{4FF43D8A-B443-EC8D-76FB-65ED5EA7F0B9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5527500" y="2496483"/>
                      <a:ext cx="45719" cy="49238"/>
                      <a:chOff x="6391945" y="3429000"/>
                      <a:chExt cx="0" cy="93908"/>
                    </a:xfrm>
                  </p:grpSpPr>
                  <p:cxnSp>
                    <p:nvCxnSpPr>
                      <p:cNvPr id="128" name="직선 연결선 127">
                        <a:extLst>
                          <a:ext uri="{FF2B5EF4-FFF2-40B4-BE49-F238E27FC236}">
                            <a16:creationId xmlns:a16="http://schemas.microsoft.com/office/drawing/2014/main" id="{00AB5754-013A-714D-E2D7-4AA001678D8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29000"/>
                        <a:ext cx="0" cy="93908"/>
                      </a:xfrm>
                      <a:prstGeom prst="line">
                        <a:avLst/>
                      </a:prstGeom>
                      <a:ln w="22225">
                        <a:solidFill>
                          <a:srgbClr val="D9E0E8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9" name="직선 연결선 128">
                        <a:extLst>
                          <a:ext uri="{FF2B5EF4-FFF2-40B4-BE49-F238E27FC236}">
                            <a16:creationId xmlns:a16="http://schemas.microsoft.com/office/drawing/2014/main" id="{77B24D55-A0CC-9F50-32AB-C5CAEDD925E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38910"/>
                        <a:ext cx="0" cy="71296"/>
                      </a:xfrm>
                      <a:prstGeom prst="line">
                        <a:avLst/>
                      </a:prstGeom>
                      <a:ln w="22225">
                        <a:solidFill>
                          <a:srgbClr val="C8C2C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19" name="그룹 118">
                      <a:extLst>
                        <a:ext uri="{FF2B5EF4-FFF2-40B4-BE49-F238E27FC236}">
                          <a16:creationId xmlns:a16="http://schemas.microsoft.com/office/drawing/2014/main" id="{AD49C311-AFBA-3772-47E7-609DAF396F13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5579573" y="2496483"/>
                      <a:ext cx="45719" cy="49238"/>
                      <a:chOff x="6391945" y="3429000"/>
                      <a:chExt cx="0" cy="93908"/>
                    </a:xfrm>
                  </p:grpSpPr>
                  <p:cxnSp>
                    <p:nvCxnSpPr>
                      <p:cNvPr id="126" name="직선 연결선 125">
                        <a:extLst>
                          <a:ext uri="{FF2B5EF4-FFF2-40B4-BE49-F238E27FC236}">
                            <a16:creationId xmlns:a16="http://schemas.microsoft.com/office/drawing/2014/main" id="{BCE2AE38-88B0-B1D7-F569-BF39EA75F49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29000"/>
                        <a:ext cx="0" cy="93908"/>
                      </a:xfrm>
                      <a:prstGeom prst="line">
                        <a:avLst/>
                      </a:prstGeom>
                      <a:ln w="22225">
                        <a:solidFill>
                          <a:srgbClr val="D9E0E8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7" name="직선 연결선 126">
                        <a:extLst>
                          <a:ext uri="{FF2B5EF4-FFF2-40B4-BE49-F238E27FC236}">
                            <a16:creationId xmlns:a16="http://schemas.microsoft.com/office/drawing/2014/main" id="{1AA5104E-D6F8-4690-3D58-A44756EE38D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38910"/>
                        <a:ext cx="0" cy="71296"/>
                      </a:xfrm>
                      <a:prstGeom prst="line">
                        <a:avLst/>
                      </a:prstGeom>
                      <a:ln w="22225">
                        <a:solidFill>
                          <a:srgbClr val="C8C2C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20" name="그룹 119">
                      <a:extLst>
                        <a:ext uri="{FF2B5EF4-FFF2-40B4-BE49-F238E27FC236}">
                          <a16:creationId xmlns:a16="http://schemas.microsoft.com/office/drawing/2014/main" id="{CAB957F3-1D4B-72C4-0732-0520A696AD6F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5627536" y="2496483"/>
                      <a:ext cx="45719" cy="49238"/>
                      <a:chOff x="6391945" y="3429000"/>
                      <a:chExt cx="0" cy="93908"/>
                    </a:xfrm>
                  </p:grpSpPr>
                  <p:cxnSp>
                    <p:nvCxnSpPr>
                      <p:cNvPr id="124" name="직선 연결선 123">
                        <a:extLst>
                          <a:ext uri="{FF2B5EF4-FFF2-40B4-BE49-F238E27FC236}">
                            <a16:creationId xmlns:a16="http://schemas.microsoft.com/office/drawing/2014/main" id="{5859AA79-9461-10DD-07F1-2089227E9FD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29000"/>
                        <a:ext cx="0" cy="93908"/>
                      </a:xfrm>
                      <a:prstGeom prst="line">
                        <a:avLst/>
                      </a:prstGeom>
                      <a:ln w="22225">
                        <a:solidFill>
                          <a:srgbClr val="D9E0E8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5" name="직선 연결선 124">
                        <a:extLst>
                          <a:ext uri="{FF2B5EF4-FFF2-40B4-BE49-F238E27FC236}">
                            <a16:creationId xmlns:a16="http://schemas.microsoft.com/office/drawing/2014/main" id="{8840B671-4FD3-88F2-BB66-FC2CE088449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38910"/>
                        <a:ext cx="0" cy="71296"/>
                      </a:xfrm>
                      <a:prstGeom prst="line">
                        <a:avLst/>
                      </a:prstGeom>
                      <a:ln w="22225">
                        <a:solidFill>
                          <a:srgbClr val="C8C2C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21" name="그룹 120">
                      <a:extLst>
                        <a:ext uri="{FF2B5EF4-FFF2-40B4-BE49-F238E27FC236}">
                          <a16:creationId xmlns:a16="http://schemas.microsoft.com/office/drawing/2014/main" id="{F0545570-DC07-B298-6A12-754AE0C84657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5678880" y="2496483"/>
                      <a:ext cx="45719" cy="49238"/>
                      <a:chOff x="6391945" y="3429000"/>
                      <a:chExt cx="0" cy="93908"/>
                    </a:xfrm>
                  </p:grpSpPr>
                  <p:cxnSp>
                    <p:nvCxnSpPr>
                      <p:cNvPr id="122" name="직선 연결선 121">
                        <a:extLst>
                          <a:ext uri="{FF2B5EF4-FFF2-40B4-BE49-F238E27FC236}">
                            <a16:creationId xmlns:a16="http://schemas.microsoft.com/office/drawing/2014/main" id="{7642AE86-B8A6-37AA-FA0A-E7ADA270389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29000"/>
                        <a:ext cx="0" cy="93908"/>
                      </a:xfrm>
                      <a:prstGeom prst="line">
                        <a:avLst/>
                      </a:prstGeom>
                      <a:ln w="22225">
                        <a:solidFill>
                          <a:srgbClr val="D9E0E8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23" name="직선 연결선 122">
                        <a:extLst>
                          <a:ext uri="{FF2B5EF4-FFF2-40B4-BE49-F238E27FC236}">
                            <a16:creationId xmlns:a16="http://schemas.microsoft.com/office/drawing/2014/main" id="{729E93F7-A25F-536C-C081-A2E06350B43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6391945" y="3438910"/>
                        <a:ext cx="0" cy="71296"/>
                      </a:xfrm>
                      <a:prstGeom prst="line">
                        <a:avLst/>
                      </a:prstGeom>
                      <a:ln w="22225">
                        <a:solidFill>
                          <a:srgbClr val="C8C2C0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77DC13A5-0F70-87C6-18C1-530536C5D952}"/>
                    </a:ext>
                  </a:extLst>
                </p:cNvPr>
                <p:cNvSpPr/>
                <p:nvPr/>
              </p:nvSpPr>
              <p:spPr>
                <a:xfrm>
                  <a:off x="5567130" y="2637525"/>
                  <a:ext cx="45719" cy="45719"/>
                </a:xfrm>
                <a:prstGeom prst="ellipse">
                  <a:avLst/>
                </a:prstGeom>
                <a:solidFill>
                  <a:srgbClr val="282A2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94052434-CD6F-1F64-7E68-86DF762DEDD6}"/>
                  </a:ext>
                </a:extLst>
              </p:cNvPr>
              <p:cNvGrpSpPr/>
              <p:nvPr/>
            </p:nvGrpSpPr>
            <p:grpSpPr>
              <a:xfrm rot="5400000">
                <a:off x="5875785" y="2520459"/>
                <a:ext cx="45719" cy="87591"/>
                <a:chOff x="5874233" y="2785136"/>
                <a:chExt cx="56717" cy="108662"/>
              </a:xfrm>
            </p:grpSpPr>
            <p:cxnSp>
              <p:nvCxnSpPr>
                <p:cNvPr id="110" name="직선 연결선 109">
                  <a:extLst>
                    <a:ext uri="{FF2B5EF4-FFF2-40B4-BE49-F238E27FC236}">
                      <a16:creationId xmlns:a16="http://schemas.microsoft.com/office/drawing/2014/main" id="{6A207FA2-450D-EFC6-BEC7-DB0386776B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791090"/>
                  <a:ext cx="0" cy="9390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직선 연결선 110">
                  <a:extLst>
                    <a:ext uri="{FF2B5EF4-FFF2-40B4-BE49-F238E27FC236}">
                      <a16:creationId xmlns:a16="http://schemas.microsoft.com/office/drawing/2014/main" id="{3D4AB8D9-F0CB-8BEA-920F-C3A8A19CB6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801000"/>
                  <a:ext cx="0" cy="71296"/>
                </a:xfrm>
                <a:prstGeom prst="line">
                  <a:avLst/>
                </a:prstGeom>
                <a:ln w="41275">
                  <a:solidFill>
                    <a:srgbClr val="00000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사각형: 둥근 모서리 111">
                  <a:extLst>
                    <a:ext uri="{FF2B5EF4-FFF2-40B4-BE49-F238E27FC236}">
                      <a16:creationId xmlns:a16="http://schemas.microsoft.com/office/drawing/2014/main" id="{716E5287-EAB3-1386-A903-A0724F6DA063}"/>
                    </a:ext>
                  </a:extLst>
                </p:cNvPr>
                <p:cNvSpPr/>
                <p:nvPr/>
              </p:nvSpPr>
              <p:spPr>
                <a:xfrm>
                  <a:off x="5874233" y="2785136"/>
                  <a:ext cx="56717" cy="108662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0" name="그룹 89">
                <a:extLst>
                  <a:ext uri="{FF2B5EF4-FFF2-40B4-BE49-F238E27FC236}">
                    <a16:creationId xmlns:a16="http://schemas.microsoft.com/office/drawing/2014/main" id="{5E5FC0D2-7715-C79F-929E-AA2343200CDF}"/>
                  </a:ext>
                </a:extLst>
              </p:cNvPr>
              <p:cNvGrpSpPr/>
              <p:nvPr/>
            </p:nvGrpSpPr>
            <p:grpSpPr>
              <a:xfrm rot="5400000">
                <a:off x="5875785" y="2606203"/>
                <a:ext cx="45719" cy="87591"/>
                <a:chOff x="5874233" y="2785136"/>
                <a:chExt cx="56717" cy="108662"/>
              </a:xfrm>
            </p:grpSpPr>
            <p:cxnSp>
              <p:nvCxnSpPr>
                <p:cNvPr id="107" name="직선 연결선 106">
                  <a:extLst>
                    <a:ext uri="{FF2B5EF4-FFF2-40B4-BE49-F238E27FC236}">
                      <a16:creationId xmlns:a16="http://schemas.microsoft.com/office/drawing/2014/main" id="{9F072A12-CDA9-BB39-C4B1-0D649263F00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791090"/>
                  <a:ext cx="0" cy="9390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>
                  <a:extLst>
                    <a:ext uri="{FF2B5EF4-FFF2-40B4-BE49-F238E27FC236}">
                      <a16:creationId xmlns:a16="http://schemas.microsoft.com/office/drawing/2014/main" id="{535D8A7F-FD47-7D84-E8F8-05ACA089D6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801000"/>
                  <a:ext cx="0" cy="71296"/>
                </a:xfrm>
                <a:prstGeom prst="line">
                  <a:avLst/>
                </a:prstGeom>
                <a:ln w="41275">
                  <a:solidFill>
                    <a:srgbClr val="00000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9" name="사각형: 둥근 모서리 108">
                  <a:extLst>
                    <a:ext uri="{FF2B5EF4-FFF2-40B4-BE49-F238E27FC236}">
                      <a16:creationId xmlns:a16="http://schemas.microsoft.com/office/drawing/2014/main" id="{F5920947-03C6-09E2-E6D0-95317FD60525}"/>
                    </a:ext>
                  </a:extLst>
                </p:cNvPr>
                <p:cNvSpPr/>
                <p:nvPr/>
              </p:nvSpPr>
              <p:spPr>
                <a:xfrm>
                  <a:off x="5874233" y="2785136"/>
                  <a:ext cx="56717" cy="108662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1" name="그룹 90">
                <a:extLst>
                  <a:ext uri="{FF2B5EF4-FFF2-40B4-BE49-F238E27FC236}">
                    <a16:creationId xmlns:a16="http://schemas.microsoft.com/office/drawing/2014/main" id="{472F3623-D029-0967-9293-05AD29E7A220}"/>
                  </a:ext>
                </a:extLst>
              </p:cNvPr>
              <p:cNvGrpSpPr/>
              <p:nvPr/>
            </p:nvGrpSpPr>
            <p:grpSpPr>
              <a:xfrm rot="5400000">
                <a:off x="5904284" y="2710642"/>
                <a:ext cx="45719" cy="87591"/>
                <a:chOff x="5874233" y="2785136"/>
                <a:chExt cx="56717" cy="108662"/>
              </a:xfrm>
            </p:grpSpPr>
            <p:cxnSp>
              <p:nvCxnSpPr>
                <p:cNvPr id="104" name="직선 연결선 103">
                  <a:extLst>
                    <a:ext uri="{FF2B5EF4-FFF2-40B4-BE49-F238E27FC236}">
                      <a16:creationId xmlns:a16="http://schemas.microsoft.com/office/drawing/2014/main" id="{EB1C50F0-4852-8E4C-2D39-64A37CA1BE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791090"/>
                  <a:ext cx="0" cy="9390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직선 연결선 104">
                  <a:extLst>
                    <a:ext uri="{FF2B5EF4-FFF2-40B4-BE49-F238E27FC236}">
                      <a16:creationId xmlns:a16="http://schemas.microsoft.com/office/drawing/2014/main" id="{9318031C-57BA-D86A-54A3-8C4D92D217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801000"/>
                  <a:ext cx="0" cy="71296"/>
                </a:xfrm>
                <a:prstGeom prst="line">
                  <a:avLst/>
                </a:prstGeom>
                <a:ln w="41275">
                  <a:solidFill>
                    <a:srgbClr val="00000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사각형: 둥근 모서리 105">
                  <a:extLst>
                    <a:ext uri="{FF2B5EF4-FFF2-40B4-BE49-F238E27FC236}">
                      <a16:creationId xmlns:a16="http://schemas.microsoft.com/office/drawing/2014/main" id="{B48824C6-5DA7-46C3-3BFE-5C1568FA2F65}"/>
                    </a:ext>
                  </a:extLst>
                </p:cNvPr>
                <p:cNvSpPr/>
                <p:nvPr/>
              </p:nvSpPr>
              <p:spPr>
                <a:xfrm>
                  <a:off x="5874233" y="2785136"/>
                  <a:ext cx="56717" cy="108662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2" name="그룹 91">
                <a:extLst>
                  <a:ext uri="{FF2B5EF4-FFF2-40B4-BE49-F238E27FC236}">
                    <a16:creationId xmlns:a16="http://schemas.microsoft.com/office/drawing/2014/main" id="{6CF799E1-6ED0-BBF9-1347-C0950B69EFEF}"/>
                  </a:ext>
                </a:extLst>
              </p:cNvPr>
              <p:cNvGrpSpPr/>
              <p:nvPr/>
            </p:nvGrpSpPr>
            <p:grpSpPr>
              <a:xfrm rot="5400000">
                <a:off x="5595257" y="2762795"/>
                <a:ext cx="45719" cy="87591"/>
                <a:chOff x="5874233" y="2785136"/>
                <a:chExt cx="56717" cy="108662"/>
              </a:xfrm>
            </p:grpSpPr>
            <p:cxnSp>
              <p:nvCxnSpPr>
                <p:cNvPr id="101" name="직선 연결선 100">
                  <a:extLst>
                    <a:ext uri="{FF2B5EF4-FFF2-40B4-BE49-F238E27FC236}">
                      <a16:creationId xmlns:a16="http://schemas.microsoft.com/office/drawing/2014/main" id="{8215129F-14A7-6CBC-DC5E-2E32E2AD8A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791090"/>
                  <a:ext cx="0" cy="9390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직선 연결선 101">
                  <a:extLst>
                    <a:ext uri="{FF2B5EF4-FFF2-40B4-BE49-F238E27FC236}">
                      <a16:creationId xmlns:a16="http://schemas.microsoft.com/office/drawing/2014/main" id="{0DD47384-D074-A14E-49DC-0D746B97E64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801000"/>
                  <a:ext cx="0" cy="71296"/>
                </a:xfrm>
                <a:prstGeom prst="line">
                  <a:avLst/>
                </a:prstGeom>
                <a:ln w="41275">
                  <a:solidFill>
                    <a:srgbClr val="00000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3" name="사각형: 둥근 모서리 102">
                  <a:extLst>
                    <a:ext uri="{FF2B5EF4-FFF2-40B4-BE49-F238E27FC236}">
                      <a16:creationId xmlns:a16="http://schemas.microsoft.com/office/drawing/2014/main" id="{DE52C981-9811-F131-58C1-1E2D88E82497}"/>
                    </a:ext>
                  </a:extLst>
                </p:cNvPr>
                <p:cNvSpPr/>
                <p:nvPr/>
              </p:nvSpPr>
              <p:spPr>
                <a:xfrm>
                  <a:off x="5874233" y="2785136"/>
                  <a:ext cx="56717" cy="108662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3" name="그룹 92">
                <a:extLst>
                  <a:ext uri="{FF2B5EF4-FFF2-40B4-BE49-F238E27FC236}">
                    <a16:creationId xmlns:a16="http://schemas.microsoft.com/office/drawing/2014/main" id="{CB24BE1B-4B0F-6AE9-FC7C-CE9BA842B13C}"/>
                  </a:ext>
                </a:extLst>
              </p:cNvPr>
              <p:cNvGrpSpPr/>
              <p:nvPr/>
            </p:nvGrpSpPr>
            <p:grpSpPr>
              <a:xfrm rot="5400000">
                <a:off x="5594443" y="2841052"/>
                <a:ext cx="45719" cy="87591"/>
                <a:chOff x="5874233" y="2785136"/>
                <a:chExt cx="56717" cy="108662"/>
              </a:xfrm>
            </p:grpSpPr>
            <p:cxnSp>
              <p:nvCxnSpPr>
                <p:cNvPr id="98" name="직선 연결선 97">
                  <a:extLst>
                    <a:ext uri="{FF2B5EF4-FFF2-40B4-BE49-F238E27FC236}">
                      <a16:creationId xmlns:a16="http://schemas.microsoft.com/office/drawing/2014/main" id="{1DDC6500-512C-220B-808A-5D9F49C41D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791090"/>
                  <a:ext cx="0" cy="9390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직선 연결선 98">
                  <a:extLst>
                    <a:ext uri="{FF2B5EF4-FFF2-40B4-BE49-F238E27FC236}">
                      <a16:creationId xmlns:a16="http://schemas.microsoft.com/office/drawing/2014/main" id="{1C6BA49F-92B9-1C55-D953-E66802DC8A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801000"/>
                  <a:ext cx="0" cy="71296"/>
                </a:xfrm>
                <a:prstGeom prst="line">
                  <a:avLst/>
                </a:prstGeom>
                <a:ln w="41275">
                  <a:solidFill>
                    <a:srgbClr val="FFFD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0" name="사각형: 둥근 모서리 99">
                  <a:extLst>
                    <a:ext uri="{FF2B5EF4-FFF2-40B4-BE49-F238E27FC236}">
                      <a16:creationId xmlns:a16="http://schemas.microsoft.com/office/drawing/2014/main" id="{843A6257-3609-EF5F-3B44-883403726BD7}"/>
                    </a:ext>
                  </a:extLst>
                </p:cNvPr>
                <p:cNvSpPr/>
                <p:nvPr/>
              </p:nvSpPr>
              <p:spPr>
                <a:xfrm>
                  <a:off x="5874233" y="2785136"/>
                  <a:ext cx="56717" cy="108662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94" name="그룹 93">
                <a:extLst>
                  <a:ext uri="{FF2B5EF4-FFF2-40B4-BE49-F238E27FC236}">
                    <a16:creationId xmlns:a16="http://schemas.microsoft.com/office/drawing/2014/main" id="{A8FCABAD-578E-8A3E-FF01-4F948A3D6C6E}"/>
                  </a:ext>
                </a:extLst>
              </p:cNvPr>
              <p:cNvGrpSpPr/>
              <p:nvPr/>
            </p:nvGrpSpPr>
            <p:grpSpPr>
              <a:xfrm rot="10800000">
                <a:off x="5908909" y="2819152"/>
                <a:ext cx="45719" cy="87591"/>
                <a:chOff x="5874233" y="2785136"/>
                <a:chExt cx="56717" cy="108662"/>
              </a:xfrm>
            </p:grpSpPr>
            <p:cxnSp>
              <p:nvCxnSpPr>
                <p:cNvPr id="95" name="직선 연결선 94">
                  <a:extLst>
                    <a:ext uri="{FF2B5EF4-FFF2-40B4-BE49-F238E27FC236}">
                      <a16:creationId xmlns:a16="http://schemas.microsoft.com/office/drawing/2014/main" id="{79A33CE1-A7D6-B7C6-E1CA-E9A5815919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791090"/>
                  <a:ext cx="0" cy="93908"/>
                </a:xfrm>
                <a:prstGeom prst="line">
                  <a:avLst/>
                </a:prstGeom>
                <a:ln w="41275">
                  <a:solidFill>
                    <a:srgbClr val="D9E0E8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직선 연결선 95">
                  <a:extLst>
                    <a:ext uri="{FF2B5EF4-FFF2-40B4-BE49-F238E27FC236}">
                      <a16:creationId xmlns:a16="http://schemas.microsoft.com/office/drawing/2014/main" id="{5C1924CA-84A5-4AFC-8FB4-792114CF8D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02965" y="2801000"/>
                  <a:ext cx="0" cy="71296"/>
                </a:xfrm>
                <a:prstGeom prst="line">
                  <a:avLst/>
                </a:prstGeom>
                <a:ln w="41275">
                  <a:solidFill>
                    <a:srgbClr val="FFFD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7" name="사각형: 둥근 모서리 96">
                  <a:extLst>
                    <a:ext uri="{FF2B5EF4-FFF2-40B4-BE49-F238E27FC236}">
                      <a16:creationId xmlns:a16="http://schemas.microsoft.com/office/drawing/2014/main" id="{B3E66A40-D3F1-0E3B-7444-F6288B385D29}"/>
                    </a:ext>
                  </a:extLst>
                </p:cNvPr>
                <p:cNvSpPr/>
                <p:nvPr/>
              </p:nvSpPr>
              <p:spPr>
                <a:xfrm>
                  <a:off x="5874233" y="2785136"/>
                  <a:ext cx="56717" cy="108662"/>
                </a:xfrm>
                <a:prstGeom prst="roundRect">
                  <a:avLst/>
                </a:prstGeom>
                <a:noFill/>
                <a:ln w="63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F2588AB-EE96-384E-80E5-10844784C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23699" y="1402454"/>
              <a:ext cx="2116323" cy="943822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049F336-DC5A-CA13-85BC-35F08A7A2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2109999" y="2191630"/>
              <a:ext cx="1556249" cy="3863373"/>
            </a:xfrm>
            <a:prstGeom prst="rect">
              <a:avLst/>
            </a:prstGeom>
          </p:spPr>
        </p:pic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30265D9-6DA4-493F-82FF-B570981DD324}"/>
                </a:ext>
              </a:extLst>
            </p:cNvPr>
            <p:cNvCxnSpPr>
              <a:cxnSpLocks/>
            </p:cNvCxnSpPr>
            <p:nvPr/>
          </p:nvCxnSpPr>
          <p:spPr>
            <a:xfrm>
              <a:off x="4865319" y="2296617"/>
              <a:ext cx="6306" cy="540133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F58C8E1D-75F6-13D9-4F99-81FE1EFEDB69}"/>
                </a:ext>
              </a:extLst>
            </p:cNvPr>
            <p:cNvCxnSpPr>
              <a:cxnSpLocks/>
            </p:cNvCxnSpPr>
            <p:nvPr/>
          </p:nvCxnSpPr>
          <p:spPr>
            <a:xfrm>
              <a:off x="2648109" y="2323720"/>
              <a:ext cx="6306" cy="540133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0EA9BBFC-CB89-A17D-0E22-90BA5D727785}"/>
                </a:ext>
              </a:extLst>
            </p:cNvPr>
            <p:cNvCxnSpPr>
              <a:cxnSpLocks/>
            </p:cNvCxnSpPr>
            <p:nvPr/>
          </p:nvCxnSpPr>
          <p:spPr>
            <a:xfrm>
              <a:off x="3823089" y="2863853"/>
              <a:ext cx="0" cy="61248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56CB3E1-14BB-8E6C-D1ED-E968FC9D77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5726" y="2860678"/>
              <a:ext cx="2289761" cy="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12BFAD90-E748-0EC5-AA21-EDD09E71FEB0}"/>
                </a:ext>
              </a:extLst>
            </p:cNvPr>
            <p:cNvCxnSpPr>
              <a:cxnSpLocks/>
            </p:cNvCxnSpPr>
            <p:nvPr/>
          </p:nvCxnSpPr>
          <p:spPr>
            <a:xfrm>
              <a:off x="2297013" y="2832516"/>
              <a:ext cx="0" cy="639583"/>
            </a:xfrm>
            <a:prstGeom prst="line">
              <a:avLst/>
            </a:prstGeom>
            <a:ln w="698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B311C7E8-8E6F-0F80-F482-E6A3D55E7BF7}"/>
                </a:ext>
              </a:extLst>
            </p:cNvPr>
            <p:cNvCxnSpPr>
              <a:cxnSpLocks/>
            </p:cNvCxnSpPr>
            <p:nvPr/>
          </p:nvCxnSpPr>
          <p:spPr>
            <a:xfrm>
              <a:off x="2301515" y="2866903"/>
              <a:ext cx="132653" cy="0"/>
            </a:xfrm>
            <a:prstGeom prst="line">
              <a:avLst/>
            </a:prstGeom>
            <a:ln w="698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5DDAB77A-0AB4-8846-35BA-75F3E71668E7}"/>
                </a:ext>
              </a:extLst>
            </p:cNvPr>
            <p:cNvCxnSpPr>
              <a:cxnSpLocks/>
            </p:cNvCxnSpPr>
            <p:nvPr/>
          </p:nvCxnSpPr>
          <p:spPr>
            <a:xfrm>
              <a:off x="2731222" y="3026833"/>
              <a:ext cx="0" cy="438275"/>
            </a:xfrm>
            <a:prstGeom prst="line">
              <a:avLst/>
            </a:prstGeom>
            <a:ln w="698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0E75A86-84C6-57A5-92BC-57B56479A3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95739" y="3001433"/>
              <a:ext cx="2051823" cy="0"/>
            </a:xfrm>
            <a:prstGeom prst="line">
              <a:avLst/>
            </a:prstGeom>
            <a:ln w="698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54EDEE27-BD31-789B-68E5-3FBDA76A1F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98275" y="5091304"/>
              <a:ext cx="1248777" cy="7337"/>
            </a:xfrm>
            <a:prstGeom prst="line">
              <a:avLst/>
            </a:prstGeom>
            <a:ln w="698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FB73FE9B-0EAF-F67C-E6FB-DC5BFD8EDC62}"/>
                </a:ext>
              </a:extLst>
            </p:cNvPr>
            <p:cNvCxnSpPr>
              <a:cxnSpLocks/>
            </p:cNvCxnSpPr>
            <p:nvPr/>
          </p:nvCxnSpPr>
          <p:spPr>
            <a:xfrm>
              <a:off x="3833932" y="4766353"/>
              <a:ext cx="0" cy="308359"/>
            </a:xfrm>
            <a:prstGeom prst="line">
              <a:avLst/>
            </a:prstGeom>
            <a:ln w="698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F591B32D-E4D9-C348-F1F9-CC1B1CD2E483}"/>
                </a:ext>
              </a:extLst>
            </p:cNvPr>
            <p:cNvCxnSpPr>
              <a:cxnSpLocks/>
            </p:cNvCxnSpPr>
            <p:nvPr/>
          </p:nvCxnSpPr>
          <p:spPr>
            <a:xfrm>
              <a:off x="5011265" y="2296617"/>
              <a:ext cx="8374" cy="2778095"/>
            </a:xfrm>
            <a:prstGeom prst="line">
              <a:avLst/>
            </a:prstGeom>
            <a:ln w="698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BE68BC03-CB22-1151-00B2-8A7E3D175679}"/>
                </a:ext>
              </a:extLst>
            </p:cNvPr>
            <p:cNvCxnSpPr>
              <a:cxnSpLocks/>
            </p:cNvCxnSpPr>
            <p:nvPr/>
          </p:nvCxnSpPr>
          <p:spPr>
            <a:xfrm>
              <a:off x="2282626" y="2335951"/>
              <a:ext cx="0" cy="308359"/>
            </a:xfrm>
            <a:prstGeom prst="line">
              <a:avLst/>
            </a:prstGeom>
            <a:ln w="698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A24C1B11-7414-7030-7A37-3AFE432680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8494" y="2662802"/>
              <a:ext cx="2738653" cy="0"/>
            </a:xfrm>
            <a:prstGeom prst="line">
              <a:avLst/>
            </a:prstGeom>
            <a:ln w="698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4711A3BF-6D9D-0A08-4397-501FE9209D8C}"/>
                </a:ext>
              </a:extLst>
            </p:cNvPr>
            <p:cNvCxnSpPr>
              <a:cxnSpLocks/>
            </p:cNvCxnSpPr>
            <p:nvPr/>
          </p:nvCxnSpPr>
          <p:spPr>
            <a:xfrm>
              <a:off x="2398613" y="2323720"/>
              <a:ext cx="0" cy="513030"/>
            </a:xfrm>
            <a:prstGeom prst="line">
              <a:avLst/>
            </a:prstGeom>
            <a:ln w="698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B77F1844-275F-1D53-766B-F9A76E334115}"/>
                </a:ext>
              </a:extLst>
            </p:cNvPr>
            <p:cNvCxnSpPr>
              <a:cxnSpLocks/>
            </p:cNvCxnSpPr>
            <p:nvPr/>
          </p:nvCxnSpPr>
          <p:spPr>
            <a:xfrm>
              <a:off x="2525612" y="2335951"/>
              <a:ext cx="0" cy="1131153"/>
            </a:xfrm>
            <a:prstGeom prst="line">
              <a:avLst/>
            </a:prstGeom>
            <a:ln w="6985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8EFD2223-27A1-C471-0FD7-52CDDFFCD99C}"/>
                </a:ext>
              </a:extLst>
            </p:cNvPr>
            <p:cNvCxnSpPr>
              <a:cxnSpLocks/>
            </p:cNvCxnSpPr>
            <p:nvPr/>
          </p:nvCxnSpPr>
          <p:spPr>
            <a:xfrm>
              <a:off x="4703956" y="2298771"/>
              <a:ext cx="13438" cy="728062"/>
            </a:xfrm>
            <a:prstGeom prst="line">
              <a:avLst/>
            </a:prstGeom>
            <a:ln w="698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E72750C4-AD5D-B830-7632-515328798006}"/>
                </a:ext>
              </a:extLst>
            </p:cNvPr>
            <p:cNvCxnSpPr>
              <a:cxnSpLocks/>
            </p:cNvCxnSpPr>
            <p:nvPr/>
          </p:nvCxnSpPr>
          <p:spPr>
            <a:xfrm>
              <a:off x="3168102" y="3245970"/>
              <a:ext cx="0" cy="219138"/>
            </a:xfrm>
            <a:prstGeom prst="line">
              <a:avLst/>
            </a:prstGeom>
            <a:ln w="6985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9A473991-400D-D60B-6EC2-38C67DD7723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35548" y="3245970"/>
              <a:ext cx="2118102" cy="8801"/>
            </a:xfrm>
            <a:prstGeom prst="line">
              <a:avLst/>
            </a:prstGeom>
            <a:ln w="6985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E4F5BA55-DA57-D7C9-27C2-6EFBC11F3E83}"/>
                </a:ext>
              </a:extLst>
            </p:cNvPr>
            <p:cNvCxnSpPr>
              <a:cxnSpLocks/>
            </p:cNvCxnSpPr>
            <p:nvPr/>
          </p:nvCxnSpPr>
          <p:spPr>
            <a:xfrm>
              <a:off x="5218090" y="3245970"/>
              <a:ext cx="0" cy="439694"/>
            </a:xfrm>
            <a:prstGeom prst="line">
              <a:avLst/>
            </a:prstGeom>
            <a:ln w="6985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BCF6366F-DFF2-9746-C454-280420EDE6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81600" y="3685664"/>
              <a:ext cx="1305560" cy="0"/>
            </a:xfrm>
            <a:prstGeom prst="line">
              <a:avLst/>
            </a:prstGeom>
            <a:ln w="69850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C8035D97-FEC5-6C48-1C03-912ECE59ED05}"/>
                </a:ext>
              </a:extLst>
            </p:cNvPr>
            <p:cNvCxnSpPr>
              <a:cxnSpLocks/>
            </p:cNvCxnSpPr>
            <p:nvPr/>
          </p:nvCxnSpPr>
          <p:spPr>
            <a:xfrm>
              <a:off x="1423699" y="4812073"/>
              <a:ext cx="0" cy="425407"/>
            </a:xfrm>
            <a:prstGeom prst="line">
              <a:avLst/>
            </a:prstGeom>
            <a:ln w="698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F40009BD-B591-407E-BE20-3D1E5F0915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91038" y="5237480"/>
              <a:ext cx="3862612" cy="9952"/>
            </a:xfrm>
            <a:prstGeom prst="line">
              <a:avLst/>
            </a:prstGeom>
            <a:ln w="698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03B70581-856E-943D-23D1-91C065965827}"/>
                </a:ext>
              </a:extLst>
            </p:cNvPr>
            <p:cNvCxnSpPr>
              <a:cxnSpLocks/>
            </p:cNvCxnSpPr>
            <p:nvPr/>
          </p:nvCxnSpPr>
          <p:spPr>
            <a:xfrm>
              <a:off x="5224105" y="3829138"/>
              <a:ext cx="13375" cy="1418294"/>
            </a:xfrm>
            <a:prstGeom prst="line">
              <a:avLst/>
            </a:prstGeom>
            <a:ln w="698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934FB914-A95A-DC3D-BB1C-E174C0DAC7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91760" y="3847042"/>
              <a:ext cx="1315720" cy="0"/>
            </a:xfrm>
            <a:prstGeom prst="line">
              <a:avLst/>
            </a:prstGeom>
            <a:ln w="698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9D5AA03A-000A-5057-6B5F-31768CDF167B}"/>
                </a:ext>
              </a:extLst>
            </p:cNvPr>
            <p:cNvCxnSpPr>
              <a:cxnSpLocks/>
            </p:cNvCxnSpPr>
            <p:nvPr/>
          </p:nvCxnSpPr>
          <p:spPr>
            <a:xfrm>
              <a:off x="1423699" y="3039701"/>
              <a:ext cx="0" cy="425407"/>
            </a:xfrm>
            <a:prstGeom prst="line">
              <a:avLst/>
            </a:prstGeom>
            <a:ln w="698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D11557C7-4998-2205-F95C-9F9EB9EE95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6684" y="3039701"/>
              <a:ext cx="3883" cy="2598682"/>
            </a:xfrm>
            <a:prstGeom prst="line">
              <a:avLst/>
            </a:prstGeom>
            <a:ln w="698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54E8E147-37E8-8103-9F5E-F9C483BDB3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4410" y="5638383"/>
              <a:ext cx="4854181" cy="5080"/>
            </a:xfrm>
            <a:prstGeom prst="line">
              <a:avLst/>
            </a:prstGeom>
            <a:ln w="698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CDD690CE-04DC-FD08-8035-48AF153D3C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4410" y="3062956"/>
              <a:ext cx="639449" cy="0"/>
            </a:xfrm>
            <a:prstGeom prst="line">
              <a:avLst/>
            </a:prstGeom>
            <a:ln w="698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988E9DB-FA33-16B5-E508-951CC38354F4}"/>
                </a:ext>
              </a:extLst>
            </p:cNvPr>
            <p:cNvCxnSpPr>
              <a:cxnSpLocks/>
            </p:cNvCxnSpPr>
            <p:nvPr/>
          </p:nvCxnSpPr>
          <p:spPr>
            <a:xfrm>
              <a:off x="5625494" y="4133476"/>
              <a:ext cx="12890" cy="1504907"/>
            </a:xfrm>
            <a:prstGeom prst="line">
              <a:avLst/>
            </a:prstGeom>
            <a:ln w="698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C40AC593-6343-33B9-DA92-6A06E0379FB4}"/>
                </a:ext>
              </a:extLst>
            </p:cNvPr>
            <p:cNvCxnSpPr>
              <a:cxnSpLocks/>
            </p:cNvCxnSpPr>
            <p:nvPr/>
          </p:nvCxnSpPr>
          <p:spPr>
            <a:xfrm>
              <a:off x="1642139" y="2871050"/>
              <a:ext cx="0" cy="581190"/>
            </a:xfrm>
            <a:prstGeom prst="line">
              <a:avLst/>
            </a:prstGeom>
            <a:ln w="698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90321ABB-D7AA-3BF8-5C33-1BE17FDA42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588" y="2871050"/>
              <a:ext cx="1063387" cy="0"/>
            </a:xfrm>
            <a:prstGeom prst="line">
              <a:avLst/>
            </a:prstGeom>
            <a:ln w="698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83A354CA-A772-7AF1-6DF0-177098984C11}"/>
                </a:ext>
              </a:extLst>
            </p:cNvPr>
            <p:cNvCxnSpPr>
              <a:cxnSpLocks/>
            </p:cNvCxnSpPr>
            <p:nvPr/>
          </p:nvCxnSpPr>
          <p:spPr>
            <a:xfrm>
              <a:off x="633542" y="2860678"/>
              <a:ext cx="18628" cy="2574893"/>
            </a:xfrm>
            <a:prstGeom prst="line">
              <a:avLst/>
            </a:prstGeom>
            <a:ln w="698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2DD480AD-82B6-C789-8F87-940CDA8438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4292" y="5435571"/>
              <a:ext cx="4812475" cy="0"/>
            </a:xfrm>
            <a:prstGeom prst="line">
              <a:avLst/>
            </a:prstGeom>
            <a:ln w="698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D89C322A-8D9F-ECD5-267B-B574D37950AD}"/>
                </a:ext>
              </a:extLst>
            </p:cNvPr>
            <p:cNvCxnSpPr>
              <a:cxnSpLocks/>
            </p:cNvCxnSpPr>
            <p:nvPr/>
          </p:nvCxnSpPr>
          <p:spPr>
            <a:xfrm>
              <a:off x="5414461" y="3978334"/>
              <a:ext cx="14936" cy="1457237"/>
            </a:xfrm>
            <a:prstGeom prst="line">
              <a:avLst/>
            </a:prstGeom>
            <a:ln w="698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9AC3214E-2193-A316-2E95-67E5A3C516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9720" y="3997960"/>
              <a:ext cx="1094742" cy="0"/>
            </a:xfrm>
            <a:prstGeom prst="line">
              <a:avLst/>
            </a:prstGeom>
            <a:ln w="698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0C25C4B4-247E-5FD2-806F-CFB81CE792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89934" y="4133476"/>
              <a:ext cx="866746" cy="0"/>
            </a:xfrm>
            <a:prstGeom prst="line">
              <a:avLst/>
            </a:prstGeom>
            <a:ln w="698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5F99ED59-FDF0-F6BC-DBDD-6256EBDF599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18183" y="3129455"/>
              <a:ext cx="2926357" cy="22852"/>
            </a:xfrm>
            <a:prstGeom prst="line">
              <a:avLst/>
            </a:prstGeom>
            <a:ln w="698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5D6653F7-EA4A-7294-2302-2AF08174CAE6}"/>
                </a:ext>
              </a:extLst>
            </p:cNvPr>
            <p:cNvCxnSpPr>
              <a:cxnSpLocks/>
            </p:cNvCxnSpPr>
            <p:nvPr/>
          </p:nvCxnSpPr>
          <p:spPr>
            <a:xfrm>
              <a:off x="2951925" y="3154853"/>
              <a:ext cx="0" cy="282147"/>
            </a:xfrm>
            <a:prstGeom prst="line">
              <a:avLst/>
            </a:prstGeom>
            <a:ln w="698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418F940D-C4A7-4F8B-3C94-745AD4F794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1807" y="4278782"/>
              <a:ext cx="672655" cy="0"/>
            </a:xfrm>
            <a:prstGeom prst="line">
              <a:avLst/>
            </a:prstGeom>
            <a:ln w="698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94FA572B-F538-7B17-A157-F9D271F08FBE}"/>
                </a:ext>
              </a:extLst>
            </p:cNvPr>
            <p:cNvCxnSpPr>
              <a:cxnSpLocks/>
            </p:cNvCxnSpPr>
            <p:nvPr/>
          </p:nvCxnSpPr>
          <p:spPr>
            <a:xfrm>
              <a:off x="5801807" y="4418125"/>
              <a:ext cx="672655" cy="0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DD97AFA2-3D91-53EE-32D1-11AB3E19136F}"/>
                </a:ext>
              </a:extLst>
            </p:cNvPr>
            <p:cNvCxnSpPr>
              <a:cxnSpLocks/>
            </p:cNvCxnSpPr>
            <p:nvPr/>
          </p:nvCxnSpPr>
          <p:spPr>
            <a:xfrm>
              <a:off x="4271561" y="4807840"/>
              <a:ext cx="0" cy="172725"/>
            </a:xfrm>
            <a:prstGeom prst="line">
              <a:avLst/>
            </a:prstGeom>
            <a:ln w="698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4" name="직선 연결선 173">
            <a:extLst>
              <a:ext uri="{FF2B5EF4-FFF2-40B4-BE49-F238E27FC236}">
                <a16:creationId xmlns:a16="http://schemas.microsoft.com/office/drawing/2014/main" id="{16680253-583C-4175-2957-D3186E58A5A0}"/>
              </a:ext>
            </a:extLst>
          </p:cNvPr>
          <p:cNvCxnSpPr>
            <a:cxnSpLocks/>
          </p:cNvCxnSpPr>
          <p:nvPr/>
        </p:nvCxnSpPr>
        <p:spPr>
          <a:xfrm flipH="1">
            <a:off x="8627708" y="4833704"/>
            <a:ext cx="1452550" cy="0"/>
          </a:xfrm>
          <a:prstGeom prst="line">
            <a:avLst/>
          </a:prstGeom>
          <a:ln w="698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직선 연결선 174">
            <a:extLst>
              <a:ext uri="{FF2B5EF4-FFF2-40B4-BE49-F238E27FC236}">
                <a16:creationId xmlns:a16="http://schemas.microsoft.com/office/drawing/2014/main" id="{46BBABAC-0B68-E4EB-4B5D-12C19F2DBF58}"/>
              </a:ext>
            </a:extLst>
          </p:cNvPr>
          <p:cNvCxnSpPr>
            <a:cxnSpLocks/>
          </p:cNvCxnSpPr>
          <p:nvPr/>
        </p:nvCxnSpPr>
        <p:spPr>
          <a:xfrm flipH="1">
            <a:off x="8627708" y="5129204"/>
            <a:ext cx="1452550" cy="0"/>
          </a:xfrm>
          <a:prstGeom prst="line">
            <a:avLst/>
          </a:prstGeom>
          <a:ln w="698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TextBox 175">
            <a:extLst>
              <a:ext uri="{FF2B5EF4-FFF2-40B4-BE49-F238E27FC236}">
                <a16:creationId xmlns:a16="http://schemas.microsoft.com/office/drawing/2014/main" id="{A25E8EDA-801E-9AD4-EC55-477F3855DC25}"/>
              </a:ext>
            </a:extLst>
          </p:cNvPr>
          <p:cNvSpPr txBox="1"/>
          <p:nvPr/>
        </p:nvSpPr>
        <p:spPr>
          <a:xfrm>
            <a:off x="10064063" y="4699926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CAN High</a:t>
            </a:r>
            <a:endParaRPr lang="ko-KR" altLang="en-US" sz="1400" b="1" dirty="0"/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79EB14D8-CA2E-77D8-1829-6D8B53723C76}"/>
              </a:ext>
            </a:extLst>
          </p:cNvPr>
          <p:cNvSpPr txBox="1"/>
          <p:nvPr/>
        </p:nvSpPr>
        <p:spPr>
          <a:xfrm>
            <a:off x="10073908" y="4985904"/>
            <a:ext cx="9765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CAN Low</a:t>
            </a:r>
            <a:endParaRPr lang="ko-KR" altLang="en-US" sz="1400" b="1" dirty="0"/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411965AD-8B03-DDDB-05A6-E27CADFC73E5}"/>
              </a:ext>
            </a:extLst>
          </p:cNvPr>
          <p:cNvSpPr txBox="1"/>
          <p:nvPr/>
        </p:nvSpPr>
        <p:spPr>
          <a:xfrm>
            <a:off x="1983999" y="5781958"/>
            <a:ext cx="1394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Arduino Nano</a:t>
            </a:r>
            <a:endParaRPr lang="ko-KR" altLang="en-US" sz="1400" b="1" dirty="0"/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9D713DE7-BE8A-34C2-B868-0D83B9EB2BC9}"/>
              </a:ext>
            </a:extLst>
          </p:cNvPr>
          <p:cNvSpPr txBox="1"/>
          <p:nvPr/>
        </p:nvSpPr>
        <p:spPr>
          <a:xfrm>
            <a:off x="1653640" y="1892139"/>
            <a:ext cx="16802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Ultrasonic Sensor</a:t>
            </a:r>
            <a:endParaRPr lang="ko-KR" altLang="en-US" sz="1400" b="1" dirty="0"/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A5511AB9-117E-E80D-7E3B-FCA8EB2D98BA}"/>
              </a:ext>
            </a:extLst>
          </p:cNvPr>
          <p:cNvSpPr txBox="1"/>
          <p:nvPr/>
        </p:nvSpPr>
        <p:spPr>
          <a:xfrm>
            <a:off x="4144763" y="1409216"/>
            <a:ext cx="12218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RPM Sensor</a:t>
            </a:r>
            <a:endParaRPr lang="ko-KR" altLang="en-US" sz="1400" b="1" dirty="0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D0AC19A9-7364-0D08-EFBC-FE57D83ED80B}"/>
              </a:ext>
            </a:extLst>
          </p:cNvPr>
          <p:cNvSpPr txBox="1"/>
          <p:nvPr/>
        </p:nvSpPr>
        <p:spPr>
          <a:xfrm>
            <a:off x="6917845" y="5856773"/>
            <a:ext cx="1285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CAN Module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181157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3821CC4-B878-ED09-B1B8-9A695345B714}"/>
              </a:ext>
            </a:extLst>
          </p:cNvPr>
          <p:cNvSpPr/>
          <p:nvPr/>
        </p:nvSpPr>
        <p:spPr>
          <a:xfrm>
            <a:off x="959049" y="5400675"/>
            <a:ext cx="10210399" cy="72047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ko-KR" sz="2000" dirty="0"/>
              <a:t>Preparation for CAN communication with Arduino is</a:t>
            </a:r>
            <a:r>
              <a:rPr lang="ko-KR" altLang="en-US" sz="2000" dirty="0"/>
              <a:t> </a:t>
            </a:r>
            <a:r>
              <a:rPr lang="en-US" altLang="ko-KR" sz="2000" dirty="0"/>
              <a:t>finish</a:t>
            </a:r>
            <a:r>
              <a:rPr lang="en" altLang="ko-KR" sz="2000" dirty="0"/>
              <a:t>!</a:t>
            </a:r>
            <a:endParaRPr lang="ko-KR" altLang="en-US" sz="2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0EF6A6A-9D11-498D-B078-0123E306120B}"/>
              </a:ext>
            </a:extLst>
          </p:cNvPr>
          <p:cNvSpPr txBox="1"/>
          <p:nvPr/>
        </p:nvSpPr>
        <p:spPr>
          <a:xfrm>
            <a:off x="934221" y="1315136"/>
            <a:ext cx="4384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Arduino CAN connection</a:t>
            </a:r>
            <a:endParaRPr lang="ko-KR" altLang="en-US" sz="24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68F976D-3453-4310-A848-C92496AFE0EE}"/>
              </a:ext>
            </a:extLst>
          </p:cNvPr>
          <p:cNvSpPr txBox="1"/>
          <p:nvPr/>
        </p:nvSpPr>
        <p:spPr>
          <a:xfrm>
            <a:off x="934221" y="1802492"/>
            <a:ext cx="10210399" cy="37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" altLang="ko-KR" sz="1600" dirty="0"/>
              <a:t>Arduino ide and basic configuration must be completed</a:t>
            </a:r>
            <a:r>
              <a:rPr lang="en-US" altLang="ko-KR" sz="16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en-US" sz="16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C5BD936-85DB-4E56-9E91-F8A47743E336}"/>
              </a:ext>
            </a:extLst>
          </p:cNvPr>
          <p:cNvSpPr txBox="1"/>
          <p:nvPr/>
        </p:nvSpPr>
        <p:spPr>
          <a:xfrm>
            <a:off x="1057400" y="2609158"/>
            <a:ext cx="1258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8C8C8C"/>
                </a:solidFill>
                <a:latin typeface="카페24 아네모네" pitchFamily="2" charset="-127"/>
                <a:ea typeface="카페24 아네모네" pitchFamily="2" charset="-127"/>
              </a:rPr>
              <a:t>Step 01</a:t>
            </a:r>
            <a:endParaRPr lang="ko-KR" altLang="en-US" sz="1200" dirty="0">
              <a:solidFill>
                <a:srgbClr val="8C8C8C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AB0955-C574-4E99-919E-D721837D236A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51E4E9-382B-4CF1-8729-C1D4305E891F}"/>
              </a:ext>
            </a:extLst>
          </p:cNvPr>
          <p:cNvSpPr txBox="1"/>
          <p:nvPr/>
        </p:nvSpPr>
        <p:spPr>
          <a:xfrm>
            <a:off x="80962" y="324221"/>
            <a:ext cx="3983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How to connect CAN?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E3FC35F3-9D63-4FF2-82A5-C2D98AB145E7}"/>
              </a:ext>
            </a:extLst>
          </p:cNvPr>
          <p:cNvSpPr/>
          <p:nvPr/>
        </p:nvSpPr>
        <p:spPr>
          <a:xfrm>
            <a:off x="3809119" y="2510037"/>
            <a:ext cx="1834640" cy="1923887"/>
          </a:xfrm>
          <a:prstGeom prst="roundRect">
            <a:avLst>
              <a:gd name="adj" fmla="val 12007"/>
            </a:avLst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966F76F-EDBB-4607-9FB3-C254521BE413}"/>
              </a:ext>
            </a:extLst>
          </p:cNvPr>
          <p:cNvSpPr txBox="1"/>
          <p:nvPr/>
        </p:nvSpPr>
        <p:spPr>
          <a:xfrm>
            <a:off x="754744" y="2797855"/>
            <a:ext cx="1834640" cy="772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b="1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Install CAN Library</a:t>
            </a:r>
            <a:endParaRPr lang="ko-KR" altLang="en-US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187E0B6-B376-4DF2-A60B-1AAEFF47AE67}"/>
              </a:ext>
            </a:extLst>
          </p:cNvPr>
          <p:cNvSpPr txBox="1"/>
          <p:nvPr/>
        </p:nvSpPr>
        <p:spPr>
          <a:xfrm>
            <a:off x="959050" y="3838777"/>
            <a:ext cx="1534606" cy="508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1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We choose autowp-mcp2515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16FC23-A433-49E0-836B-DBFF155FD4B4}"/>
              </a:ext>
            </a:extLst>
          </p:cNvPr>
          <p:cNvSpPr/>
          <p:nvPr/>
        </p:nvSpPr>
        <p:spPr>
          <a:xfrm>
            <a:off x="1643010" y="3748595"/>
            <a:ext cx="166687" cy="45719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73D5897-B5BB-4A3B-A9AC-78C2D66C921C}"/>
              </a:ext>
            </a:extLst>
          </p:cNvPr>
          <p:cNvSpPr txBox="1"/>
          <p:nvPr/>
        </p:nvSpPr>
        <p:spPr>
          <a:xfrm>
            <a:off x="4068542" y="2582390"/>
            <a:ext cx="1258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8C8C8C"/>
                </a:solidFill>
                <a:latin typeface="카페24 아네모네" pitchFamily="2" charset="-127"/>
                <a:ea typeface="카페24 아네모네" pitchFamily="2" charset="-127"/>
              </a:rPr>
              <a:t>Step 02</a:t>
            </a:r>
            <a:endParaRPr lang="ko-KR" altLang="en-US" sz="1200" dirty="0">
              <a:solidFill>
                <a:srgbClr val="8C8C8C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10EB400-1D91-4712-AA57-3111249EC29B}"/>
              </a:ext>
            </a:extLst>
          </p:cNvPr>
          <p:cNvSpPr txBox="1"/>
          <p:nvPr/>
        </p:nvSpPr>
        <p:spPr>
          <a:xfrm>
            <a:off x="3959136" y="2983344"/>
            <a:ext cx="1534606" cy="412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b="1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Set Bitrate</a:t>
            </a:r>
            <a:endParaRPr lang="ko-KR" altLang="en-US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D4630F0-98EB-45C2-BB59-6054D92E938E}"/>
              </a:ext>
            </a:extLst>
          </p:cNvPr>
          <p:cNvSpPr txBox="1"/>
          <p:nvPr/>
        </p:nvSpPr>
        <p:spPr>
          <a:xfrm>
            <a:off x="3930384" y="3668629"/>
            <a:ext cx="1534606" cy="508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1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Every ECU have to set same bitrate</a:t>
            </a:r>
            <a:endParaRPr lang="ko-KR" altLang="en-US" sz="11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AA9AF4A8-13A3-44DB-9590-FF0ADC9D47EC}"/>
              </a:ext>
            </a:extLst>
          </p:cNvPr>
          <p:cNvSpPr/>
          <p:nvPr/>
        </p:nvSpPr>
        <p:spPr>
          <a:xfrm>
            <a:off x="4643095" y="3548960"/>
            <a:ext cx="166687" cy="45719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1FB409-FCF3-4E22-9736-452E2E58AFFF}"/>
              </a:ext>
            </a:extLst>
          </p:cNvPr>
          <p:cNvSpPr txBox="1"/>
          <p:nvPr/>
        </p:nvSpPr>
        <p:spPr>
          <a:xfrm>
            <a:off x="7058512" y="2582895"/>
            <a:ext cx="1258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8C8C8C"/>
                </a:solidFill>
                <a:latin typeface="카페24 아네모네" pitchFamily="2" charset="-127"/>
                <a:ea typeface="카페24 아네모네" pitchFamily="2" charset="-127"/>
              </a:rPr>
              <a:t>Step 03</a:t>
            </a:r>
            <a:endParaRPr lang="ko-KR" altLang="en-US" sz="1200" dirty="0">
              <a:solidFill>
                <a:srgbClr val="8C8C8C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2F2F456-ED00-4156-A8DA-949357DE58CA}"/>
              </a:ext>
            </a:extLst>
          </p:cNvPr>
          <p:cNvSpPr txBox="1"/>
          <p:nvPr/>
        </p:nvSpPr>
        <p:spPr>
          <a:xfrm>
            <a:off x="6920355" y="2818701"/>
            <a:ext cx="1534606" cy="772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b="1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Set Frequency</a:t>
            </a:r>
            <a:endParaRPr lang="ko-KR" altLang="en-US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666199E-3872-4468-9913-E5401D4AFD5F}"/>
              </a:ext>
            </a:extLst>
          </p:cNvPr>
          <p:cNvSpPr txBox="1"/>
          <p:nvPr/>
        </p:nvSpPr>
        <p:spPr>
          <a:xfrm>
            <a:off x="6966455" y="3714071"/>
            <a:ext cx="1534606" cy="728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" altLang="ko-KR" sz="1100" dirty="0"/>
              <a:t>The frequency is set according to the shield</a:t>
            </a:r>
            <a:r>
              <a:rPr lang="en-US" altLang="ko-KR" sz="11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ko-KR" altLang="en-US" sz="11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E71B06A-AF0E-4F68-B8A8-5BA4E32B18A3}"/>
              </a:ext>
            </a:extLst>
          </p:cNvPr>
          <p:cNvSpPr/>
          <p:nvPr/>
        </p:nvSpPr>
        <p:spPr>
          <a:xfrm>
            <a:off x="7650416" y="3671383"/>
            <a:ext cx="166687" cy="45719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DB242D9-4A26-4BEE-96E1-284B1F8F8F28}"/>
              </a:ext>
            </a:extLst>
          </p:cNvPr>
          <p:cNvSpPr txBox="1"/>
          <p:nvPr/>
        </p:nvSpPr>
        <p:spPr>
          <a:xfrm>
            <a:off x="9731559" y="2618084"/>
            <a:ext cx="1258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8C8C8C"/>
                </a:solidFill>
                <a:latin typeface="카페24 아네모네" pitchFamily="2" charset="-127"/>
                <a:ea typeface="카페24 아네모네" pitchFamily="2" charset="-127"/>
              </a:rPr>
              <a:t>Step 04</a:t>
            </a:r>
            <a:endParaRPr lang="ko-KR" altLang="en-US" sz="1200" dirty="0">
              <a:solidFill>
                <a:srgbClr val="8C8C8C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4015A05-369F-48BB-BA8C-852F9DAB00D7}"/>
              </a:ext>
            </a:extLst>
          </p:cNvPr>
          <p:cNvSpPr txBox="1"/>
          <p:nvPr/>
        </p:nvSpPr>
        <p:spPr>
          <a:xfrm>
            <a:off x="9518392" y="2849747"/>
            <a:ext cx="1684623" cy="772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b="1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Connect with CAN shield</a:t>
            </a:r>
            <a:endParaRPr lang="ko-KR" altLang="en-US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7D0C447-BBEB-4EC8-837D-6C703972D2D6}"/>
              </a:ext>
            </a:extLst>
          </p:cNvPr>
          <p:cNvSpPr txBox="1"/>
          <p:nvPr/>
        </p:nvSpPr>
        <p:spPr>
          <a:xfrm>
            <a:off x="9627641" y="3694757"/>
            <a:ext cx="1534606" cy="728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" altLang="ko-KR" sz="1100" dirty="0"/>
              <a:t>Connect the correct pin number and CAN H, L</a:t>
            </a:r>
            <a:endParaRPr lang="en-US" altLang="ko-KR" sz="11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922F78EE-ECA8-4002-9C30-DC91850C7994}"/>
              </a:ext>
            </a:extLst>
          </p:cNvPr>
          <p:cNvSpPr/>
          <p:nvPr/>
        </p:nvSpPr>
        <p:spPr>
          <a:xfrm>
            <a:off x="10311601" y="3691353"/>
            <a:ext cx="166687" cy="45719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화살표: 갈매기형 수장 84">
            <a:extLst>
              <a:ext uri="{FF2B5EF4-FFF2-40B4-BE49-F238E27FC236}">
                <a16:creationId xmlns:a16="http://schemas.microsoft.com/office/drawing/2014/main" id="{79476E20-2CA3-4564-AE76-D99FF872DC59}"/>
              </a:ext>
            </a:extLst>
          </p:cNvPr>
          <p:cNvSpPr/>
          <p:nvPr/>
        </p:nvSpPr>
        <p:spPr>
          <a:xfrm>
            <a:off x="3089648" y="3357494"/>
            <a:ext cx="73819" cy="114485"/>
          </a:xfrm>
          <a:prstGeom prst="chevron">
            <a:avLst/>
          </a:prstGeom>
          <a:solidFill>
            <a:srgbClr val="8C8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6" name="화살표: 갈매기형 수장 85">
            <a:extLst>
              <a:ext uri="{FF2B5EF4-FFF2-40B4-BE49-F238E27FC236}">
                <a16:creationId xmlns:a16="http://schemas.microsoft.com/office/drawing/2014/main" id="{04CE8CE6-CF04-4A2D-B3F7-E91957EEB2A5}"/>
              </a:ext>
            </a:extLst>
          </p:cNvPr>
          <p:cNvSpPr/>
          <p:nvPr/>
        </p:nvSpPr>
        <p:spPr>
          <a:xfrm>
            <a:off x="6190363" y="3357493"/>
            <a:ext cx="73819" cy="114485"/>
          </a:xfrm>
          <a:prstGeom prst="chevron">
            <a:avLst/>
          </a:prstGeom>
          <a:solidFill>
            <a:srgbClr val="8C8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8" name="화살표: 갈매기형 수장 87">
            <a:extLst>
              <a:ext uri="{FF2B5EF4-FFF2-40B4-BE49-F238E27FC236}">
                <a16:creationId xmlns:a16="http://schemas.microsoft.com/office/drawing/2014/main" id="{4B9A87AF-AE55-4D37-ACA7-56869C527FC5}"/>
              </a:ext>
            </a:extLst>
          </p:cNvPr>
          <p:cNvSpPr/>
          <p:nvPr/>
        </p:nvSpPr>
        <p:spPr>
          <a:xfrm>
            <a:off x="9037317" y="3360677"/>
            <a:ext cx="73819" cy="114485"/>
          </a:xfrm>
          <a:prstGeom prst="chevron">
            <a:avLst/>
          </a:prstGeom>
          <a:solidFill>
            <a:srgbClr val="8C8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오른쪽 중괄호 2">
            <a:extLst>
              <a:ext uri="{FF2B5EF4-FFF2-40B4-BE49-F238E27FC236}">
                <a16:creationId xmlns:a16="http://schemas.microsoft.com/office/drawing/2014/main" id="{DA646A15-305C-4487-81B6-A1AD802D24B9}"/>
              </a:ext>
            </a:extLst>
          </p:cNvPr>
          <p:cNvSpPr/>
          <p:nvPr/>
        </p:nvSpPr>
        <p:spPr>
          <a:xfrm rot="5400000">
            <a:off x="5890412" y="611076"/>
            <a:ext cx="352084" cy="8669689"/>
          </a:xfrm>
          <a:prstGeom prst="rightBrace">
            <a:avLst>
              <a:gd name="adj1" fmla="val 114382"/>
              <a:gd name="adj2" fmla="val 50000"/>
            </a:avLst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8" name="사각형: 둥근 모서리 53">
            <a:extLst>
              <a:ext uri="{FF2B5EF4-FFF2-40B4-BE49-F238E27FC236}">
                <a16:creationId xmlns:a16="http://schemas.microsoft.com/office/drawing/2014/main" id="{794394FC-86A2-D60B-444F-9BD89B113B67}"/>
              </a:ext>
            </a:extLst>
          </p:cNvPr>
          <p:cNvSpPr/>
          <p:nvPr/>
        </p:nvSpPr>
        <p:spPr>
          <a:xfrm>
            <a:off x="6770339" y="2510036"/>
            <a:ext cx="1834640" cy="1923887"/>
          </a:xfrm>
          <a:prstGeom prst="roundRect">
            <a:avLst>
              <a:gd name="adj" fmla="val 12007"/>
            </a:avLst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53">
            <a:extLst>
              <a:ext uri="{FF2B5EF4-FFF2-40B4-BE49-F238E27FC236}">
                <a16:creationId xmlns:a16="http://schemas.microsoft.com/office/drawing/2014/main" id="{ADC146F9-2F8E-4F1C-237E-DCA7DDD4BDE1}"/>
              </a:ext>
            </a:extLst>
          </p:cNvPr>
          <p:cNvSpPr/>
          <p:nvPr/>
        </p:nvSpPr>
        <p:spPr>
          <a:xfrm>
            <a:off x="9454335" y="2510036"/>
            <a:ext cx="1834640" cy="1923887"/>
          </a:xfrm>
          <a:prstGeom prst="roundRect">
            <a:avLst>
              <a:gd name="adj" fmla="val 12007"/>
            </a:avLst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53">
            <a:extLst>
              <a:ext uri="{FF2B5EF4-FFF2-40B4-BE49-F238E27FC236}">
                <a16:creationId xmlns:a16="http://schemas.microsoft.com/office/drawing/2014/main" id="{1E89693E-71D0-A5FE-F296-DBD545305219}"/>
              </a:ext>
            </a:extLst>
          </p:cNvPr>
          <p:cNvSpPr/>
          <p:nvPr/>
        </p:nvSpPr>
        <p:spPr>
          <a:xfrm>
            <a:off x="772140" y="2524168"/>
            <a:ext cx="1834640" cy="1923887"/>
          </a:xfrm>
          <a:prstGeom prst="roundRect">
            <a:avLst>
              <a:gd name="adj" fmla="val 12007"/>
            </a:avLst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2090C489-774D-0869-CBEE-2931CB628B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86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3821CC4-B878-ED09-B1B8-9A695345B714}"/>
              </a:ext>
            </a:extLst>
          </p:cNvPr>
          <p:cNvSpPr/>
          <p:nvPr/>
        </p:nvSpPr>
        <p:spPr>
          <a:xfrm>
            <a:off x="1863272" y="5514039"/>
            <a:ext cx="8448329" cy="720473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altLang="ko-KR" sz="2400" dirty="0"/>
              <a:t>If the connection is complete, check it with </a:t>
            </a:r>
            <a:r>
              <a:rPr lang="en" altLang="ko-KR" sz="2400" dirty="0" err="1"/>
              <a:t>candump</a:t>
            </a:r>
            <a:endParaRPr lang="ko-KR" altLang="en-US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0EF6A6A-9D11-498D-B078-0123E306120B}"/>
              </a:ext>
            </a:extLst>
          </p:cNvPr>
          <p:cNvSpPr txBox="1"/>
          <p:nvPr/>
        </p:nvSpPr>
        <p:spPr>
          <a:xfrm>
            <a:off x="934221" y="1315136"/>
            <a:ext cx="4384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RPi CAN connection</a:t>
            </a:r>
            <a:endParaRPr lang="ko-KR" altLang="en-US" sz="24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68F976D-3453-4310-A848-C92496AFE0EE}"/>
              </a:ext>
            </a:extLst>
          </p:cNvPr>
          <p:cNvSpPr txBox="1"/>
          <p:nvPr/>
        </p:nvSpPr>
        <p:spPr>
          <a:xfrm>
            <a:off x="934221" y="1802492"/>
            <a:ext cx="10210399" cy="377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" altLang="ko-KR" sz="1600" dirty="0"/>
              <a:t>RPi OS and basic configuration must be completed</a:t>
            </a:r>
            <a:r>
              <a:rPr lang="en-US" altLang="ko-KR" sz="16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en-US" sz="16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C5BD936-85DB-4E56-9E91-F8A47743E336}"/>
              </a:ext>
            </a:extLst>
          </p:cNvPr>
          <p:cNvSpPr txBox="1"/>
          <p:nvPr/>
        </p:nvSpPr>
        <p:spPr>
          <a:xfrm>
            <a:off x="1057400" y="2609158"/>
            <a:ext cx="1258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8C8C8C"/>
                </a:solidFill>
                <a:latin typeface="카페24 아네모네" pitchFamily="2" charset="-127"/>
                <a:ea typeface="카페24 아네모네" pitchFamily="2" charset="-127"/>
              </a:rPr>
              <a:t>Step 01</a:t>
            </a:r>
            <a:endParaRPr lang="ko-KR" altLang="en-US" sz="1200" dirty="0">
              <a:solidFill>
                <a:srgbClr val="8C8C8C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AB0955-C574-4E99-919E-D721837D236A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51E4E9-382B-4CF1-8729-C1D4305E891F}"/>
              </a:ext>
            </a:extLst>
          </p:cNvPr>
          <p:cNvSpPr txBox="1"/>
          <p:nvPr/>
        </p:nvSpPr>
        <p:spPr>
          <a:xfrm>
            <a:off x="80962" y="324221"/>
            <a:ext cx="3983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How to connect CAN?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E3FC35F3-9D63-4FF2-82A5-C2D98AB145E7}"/>
              </a:ext>
            </a:extLst>
          </p:cNvPr>
          <p:cNvSpPr/>
          <p:nvPr/>
        </p:nvSpPr>
        <p:spPr>
          <a:xfrm>
            <a:off x="3809119" y="2510037"/>
            <a:ext cx="1834640" cy="1923887"/>
          </a:xfrm>
          <a:prstGeom prst="roundRect">
            <a:avLst>
              <a:gd name="adj" fmla="val 12007"/>
            </a:avLst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966F76F-EDBB-4607-9FB3-C254521BE413}"/>
              </a:ext>
            </a:extLst>
          </p:cNvPr>
          <p:cNvSpPr txBox="1"/>
          <p:nvPr/>
        </p:nvSpPr>
        <p:spPr>
          <a:xfrm>
            <a:off x="753292" y="2826033"/>
            <a:ext cx="1834640" cy="772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b="1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Enable I2C interface</a:t>
            </a:r>
            <a:endParaRPr lang="ko-KR" altLang="en-US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187E0B6-B376-4DF2-A60B-1AAEFF47AE67}"/>
              </a:ext>
            </a:extLst>
          </p:cNvPr>
          <p:cNvSpPr txBox="1"/>
          <p:nvPr/>
        </p:nvSpPr>
        <p:spPr>
          <a:xfrm>
            <a:off x="906713" y="3705647"/>
            <a:ext cx="1534606" cy="728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" altLang="ko-KR" sz="1100" dirty="0"/>
              <a:t>Choose Interfacing Options -&gt; I2C -&gt; Yes.</a:t>
            </a:r>
            <a:endParaRPr lang="en-US" altLang="ko-KR" sz="11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16FC23-A433-49E0-836B-DBFF155FD4B4}"/>
              </a:ext>
            </a:extLst>
          </p:cNvPr>
          <p:cNvSpPr/>
          <p:nvPr/>
        </p:nvSpPr>
        <p:spPr>
          <a:xfrm>
            <a:off x="1622946" y="3677222"/>
            <a:ext cx="166687" cy="45719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73D5897-B5BB-4A3B-A9AC-78C2D66C921C}"/>
              </a:ext>
            </a:extLst>
          </p:cNvPr>
          <p:cNvSpPr txBox="1"/>
          <p:nvPr/>
        </p:nvSpPr>
        <p:spPr>
          <a:xfrm>
            <a:off x="4068542" y="2582390"/>
            <a:ext cx="1258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8C8C8C"/>
                </a:solidFill>
                <a:latin typeface="카페24 아네모네" pitchFamily="2" charset="-127"/>
                <a:ea typeface="카페24 아네모네" pitchFamily="2" charset="-127"/>
              </a:rPr>
              <a:t>Step 02</a:t>
            </a:r>
            <a:endParaRPr lang="ko-KR" altLang="en-US" sz="1200" dirty="0">
              <a:solidFill>
                <a:srgbClr val="8C8C8C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10EB400-1D91-4712-AA57-3111249EC29B}"/>
              </a:ext>
            </a:extLst>
          </p:cNvPr>
          <p:cNvSpPr txBox="1"/>
          <p:nvPr/>
        </p:nvSpPr>
        <p:spPr>
          <a:xfrm>
            <a:off x="3959135" y="2792597"/>
            <a:ext cx="1534606" cy="1132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" altLang="ko-KR" b="1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Install libraries</a:t>
            </a:r>
          </a:p>
          <a:p>
            <a:pPr algn="ctr">
              <a:lnSpc>
                <a:spcPct val="130000"/>
              </a:lnSpc>
            </a:pPr>
            <a:endParaRPr lang="ko-KR" altLang="en-US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D4630F0-98EB-45C2-BB59-6054D92E938E}"/>
              </a:ext>
            </a:extLst>
          </p:cNvPr>
          <p:cNvSpPr txBox="1"/>
          <p:nvPr/>
        </p:nvSpPr>
        <p:spPr>
          <a:xfrm>
            <a:off x="3930384" y="3668629"/>
            <a:ext cx="1534606" cy="728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1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Install BCM2835, Wiring Pi, python-can</a:t>
            </a:r>
            <a:endParaRPr lang="ko-KR" altLang="en-US" sz="11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AA9AF4A8-13A3-44DB-9590-FF0ADC9D47EC}"/>
              </a:ext>
            </a:extLst>
          </p:cNvPr>
          <p:cNvSpPr/>
          <p:nvPr/>
        </p:nvSpPr>
        <p:spPr>
          <a:xfrm>
            <a:off x="4643094" y="3632020"/>
            <a:ext cx="166687" cy="45719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1FB409-FCF3-4E22-9736-452E2E58AFFF}"/>
              </a:ext>
            </a:extLst>
          </p:cNvPr>
          <p:cNvSpPr txBox="1"/>
          <p:nvPr/>
        </p:nvSpPr>
        <p:spPr>
          <a:xfrm>
            <a:off x="7021270" y="2582673"/>
            <a:ext cx="1258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8C8C8C"/>
                </a:solidFill>
                <a:latin typeface="카페24 아네모네" pitchFamily="2" charset="-127"/>
                <a:ea typeface="카페24 아네모네" pitchFamily="2" charset="-127"/>
              </a:rPr>
              <a:t>Step 03</a:t>
            </a:r>
            <a:endParaRPr lang="ko-KR" altLang="en-US" sz="1200" dirty="0">
              <a:solidFill>
                <a:srgbClr val="8C8C8C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2F2F456-ED00-4156-A8DA-949357DE58CA}"/>
              </a:ext>
            </a:extLst>
          </p:cNvPr>
          <p:cNvSpPr txBox="1"/>
          <p:nvPr/>
        </p:nvSpPr>
        <p:spPr>
          <a:xfrm>
            <a:off x="6721450" y="2776120"/>
            <a:ext cx="1857930" cy="772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b="1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modify </a:t>
            </a:r>
            <a:r>
              <a:rPr lang="en-US" altLang="ko-KR" b="1" dirty="0" err="1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config.txt</a:t>
            </a:r>
            <a:endParaRPr lang="ko-KR" altLang="en-US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666199E-3872-4468-9913-E5401D4AFD5F}"/>
              </a:ext>
            </a:extLst>
          </p:cNvPr>
          <p:cNvSpPr txBox="1"/>
          <p:nvPr/>
        </p:nvSpPr>
        <p:spPr>
          <a:xfrm>
            <a:off x="6966456" y="3671967"/>
            <a:ext cx="1534606" cy="728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" altLang="ko-KR" sz="1100" dirty="0"/>
              <a:t>The process of setting the pin number of RPi</a:t>
            </a:r>
            <a:endParaRPr lang="ko-KR" altLang="en-US" sz="11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5E71B06A-AF0E-4F68-B8A8-5BA4E32B18A3}"/>
              </a:ext>
            </a:extLst>
          </p:cNvPr>
          <p:cNvSpPr/>
          <p:nvPr/>
        </p:nvSpPr>
        <p:spPr>
          <a:xfrm>
            <a:off x="7650416" y="3671383"/>
            <a:ext cx="166687" cy="45719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DB242D9-4A26-4BEE-96E1-284B1F8F8F28}"/>
              </a:ext>
            </a:extLst>
          </p:cNvPr>
          <p:cNvSpPr txBox="1"/>
          <p:nvPr/>
        </p:nvSpPr>
        <p:spPr>
          <a:xfrm>
            <a:off x="9731559" y="2618084"/>
            <a:ext cx="12582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8C8C8C"/>
                </a:solidFill>
                <a:latin typeface="카페24 아네모네" pitchFamily="2" charset="-127"/>
                <a:ea typeface="카페24 아네모네" pitchFamily="2" charset="-127"/>
              </a:rPr>
              <a:t>Step 04</a:t>
            </a:r>
            <a:endParaRPr lang="ko-KR" altLang="en-US" sz="1200" dirty="0">
              <a:solidFill>
                <a:srgbClr val="8C8C8C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4015A05-369F-48BB-BA8C-852F9DAB00D7}"/>
              </a:ext>
            </a:extLst>
          </p:cNvPr>
          <p:cNvSpPr txBox="1"/>
          <p:nvPr/>
        </p:nvSpPr>
        <p:spPr>
          <a:xfrm>
            <a:off x="9319718" y="2856377"/>
            <a:ext cx="2163161" cy="772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b="1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Set bitrate and Frequency</a:t>
            </a:r>
            <a:endParaRPr lang="ko-KR" altLang="en-US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7D0C447-BBEB-4EC8-837D-6C703972D2D6}"/>
              </a:ext>
            </a:extLst>
          </p:cNvPr>
          <p:cNvSpPr txBox="1"/>
          <p:nvPr/>
        </p:nvSpPr>
        <p:spPr>
          <a:xfrm>
            <a:off x="9610014" y="3778286"/>
            <a:ext cx="1534606" cy="508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1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Same way as </a:t>
            </a:r>
            <a:r>
              <a:rPr lang="en-US" altLang="ko-KR" sz="1100" dirty="0" err="1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arduino</a:t>
            </a:r>
            <a:endParaRPr lang="en-US" altLang="ko-KR" sz="11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922F78EE-ECA8-4002-9C30-DC91850C7994}"/>
              </a:ext>
            </a:extLst>
          </p:cNvPr>
          <p:cNvSpPr/>
          <p:nvPr/>
        </p:nvSpPr>
        <p:spPr>
          <a:xfrm>
            <a:off x="10311601" y="3691353"/>
            <a:ext cx="166687" cy="45719"/>
          </a:xfrm>
          <a:prstGeom prst="rect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화살표: 갈매기형 수장 84">
            <a:extLst>
              <a:ext uri="{FF2B5EF4-FFF2-40B4-BE49-F238E27FC236}">
                <a16:creationId xmlns:a16="http://schemas.microsoft.com/office/drawing/2014/main" id="{79476E20-2CA3-4564-AE76-D99FF872DC59}"/>
              </a:ext>
            </a:extLst>
          </p:cNvPr>
          <p:cNvSpPr/>
          <p:nvPr/>
        </p:nvSpPr>
        <p:spPr>
          <a:xfrm>
            <a:off x="2773917" y="3666621"/>
            <a:ext cx="73819" cy="114485"/>
          </a:xfrm>
          <a:prstGeom prst="chevron">
            <a:avLst/>
          </a:prstGeom>
          <a:solidFill>
            <a:srgbClr val="8C8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6" name="화살표: 갈매기형 수장 85">
            <a:extLst>
              <a:ext uri="{FF2B5EF4-FFF2-40B4-BE49-F238E27FC236}">
                <a16:creationId xmlns:a16="http://schemas.microsoft.com/office/drawing/2014/main" id="{04CE8CE6-CF04-4A2D-B3F7-E91957EEB2A5}"/>
              </a:ext>
            </a:extLst>
          </p:cNvPr>
          <p:cNvSpPr/>
          <p:nvPr/>
        </p:nvSpPr>
        <p:spPr>
          <a:xfrm>
            <a:off x="6268198" y="3622587"/>
            <a:ext cx="73819" cy="114485"/>
          </a:xfrm>
          <a:prstGeom prst="chevron">
            <a:avLst/>
          </a:prstGeom>
          <a:solidFill>
            <a:srgbClr val="8C8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8" name="화살표: 갈매기형 수장 87">
            <a:extLst>
              <a:ext uri="{FF2B5EF4-FFF2-40B4-BE49-F238E27FC236}">
                <a16:creationId xmlns:a16="http://schemas.microsoft.com/office/drawing/2014/main" id="{4B9A87AF-AE55-4D37-ACA7-56869C527FC5}"/>
              </a:ext>
            </a:extLst>
          </p:cNvPr>
          <p:cNvSpPr/>
          <p:nvPr/>
        </p:nvSpPr>
        <p:spPr>
          <a:xfrm>
            <a:off x="8781323" y="3589409"/>
            <a:ext cx="73819" cy="114485"/>
          </a:xfrm>
          <a:prstGeom prst="chevron">
            <a:avLst/>
          </a:prstGeom>
          <a:solidFill>
            <a:srgbClr val="8C8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오른쪽 중괄호 2">
            <a:extLst>
              <a:ext uri="{FF2B5EF4-FFF2-40B4-BE49-F238E27FC236}">
                <a16:creationId xmlns:a16="http://schemas.microsoft.com/office/drawing/2014/main" id="{DA646A15-305C-4487-81B6-A1AD802D24B9}"/>
              </a:ext>
            </a:extLst>
          </p:cNvPr>
          <p:cNvSpPr/>
          <p:nvPr/>
        </p:nvSpPr>
        <p:spPr>
          <a:xfrm rot="5400000">
            <a:off x="5890412" y="611076"/>
            <a:ext cx="352084" cy="8669689"/>
          </a:xfrm>
          <a:prstGeom prst="rightBrace">
            <a:avLst>
              <a:gd name="adj1" fmla="val 114382"/>
              <a:gd name="adj2" fmla="val 50000"/>
            </a:avLst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8" name="사각형: 둥근 모서리 53">
            <a:extLst>
              <a:ext uri="{FF2B5EF4-FFF2-40B4-BE49-F238E27FC236}">
                <a16:creationId xmlns:a16="http://schemas.microsoft.com/office/drawing/2014/main" id="{794394FC-86A2-D60B-444F-9BD89B113B67}"/>
              </a:ext>
            </a:extLst>
          </p:cNvPr>
          <p:cNvSpPr/>
          <p:nvPr/>
        </p:nvSpPr>
        <p:spPr>
          <a:xfrm>
            <a:off x="6770339" y="2510036"/>
            <a:ext cx="1834640" cy="1923887"/>
          </a:xfrm>
          <a:prstGeom prst="roundRect">
            <a:avLst>
              <a:gd name="adj" fmla="val 12007"/>
            </a:avLst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53">
            <a:extLst>
              <a:ext uri="{FF2B5EF4-FFF2-40B4-BE49-F238E27FC236}">
                <a16:creationId xmlns:a16="http://schemas.microsoft.com/office/drawing/2014/main" id="{ADC146F9-2F8E-4F1C-237E-DCA7DDD4BDE1}"/>
              </a:ext>
            </a:extLst>
          </p:cNvPr>
          <p:cNvSpPr/>
          <p:nvPr/>
        </p:nvSpPr>
        <p:spPr>
          <a:xfrm>
            <a:off x="9454335" y="2510036"/>
            <a:ext cx="1834640" cy="1923887"/>
          </a:xfrm>
          <a:prstGeom prst="roundRect">
            <a:avLst>
              <a:gd name="adj" fmla="val 12007"/>
            </a:avLst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53">
            <a:extLst>
              <a:ext uri="{FF2B5EF4-FFF2-40B4-BE49-F238E27FC236}">
                <a16:creationId xmlns:a16="http://schemas.microsoft.com/office/drawing/2014/main" id="{1E89693E-71D0-A5FE-F296-DBD545305219}"/>
              </a:ext>
            </a:extLst>
          </p:cNvPr>
          <p:cNvSpPr/>
          <p:nvPr/>
        </p:nvSpPr>
        <p:spPr>
          <a:xfrm>
            <a:off x="772140" y="2524168"/>
            <a:ext cx="1834640" cy="1923887"/>
          </a:xfrm>
          <a:prstGeom prst="roundRect">
            <a:avLst>
              <a:gd name="adj" fmla="val 12007"/>
            </a:avLst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A533488F-A757-CB21-C74B-490DA6546E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47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E0EF6A6A-9D11-498D-B078-0123E306120B}"/>
              </a:ext>
            </a:extLst>
          </p:cNvPr>
          <p:cNvSpPr txBox="1"/>
          <p:nvPr/>
        </p:nvSpPr>
        <p:spPr>
          <a:xfrm>
            <a:off x="472435" y="1157288"/>
            <a:ext cx="4384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CAN Data </a:t>
            </a:r>
            <a:r>
              <a:rPr lang="en" altLang="ko-KR" sz="2000" b="1" dirty="0"/>
              <a:t>Sent from Arduino</a:t>
            </a:r>
            <a:endParaRPr lang="ko-KR" altLang="en-US" sz="20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68F976D-3453-4310-A848-C92496AFE0EE}"/>
              </a:ext>
            </a:extLst>
          </p:cNvPr>
          <p:cNvSpPr txBox="1"/>
          <p:nvPr/>
        </p:nvSpPr>
        <p:spPr>
          <a:xfrm>
            <a:off x="472435" y="1557398"/>
            <a:ext cx="6547942" cy="341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" altLang="ko-KR" sz="1400" dirty="0"/>
              <a:t>The two sensor data are stored and transmitted in CAN Data field respectively.</a:t>
            </a:r>
            <a:endParaRPr lang="ko-KR" altLang="en-US" sz="14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C5BD936-85DB-4E56-9E91-F8A47743E336}"/>
              </a:ext>
            </a:extLst>
          </p:cNvPr>
          <p:cNvSpPr txBox="1"/>
          <p:nvPr/>
        </p:nvSpPr>
        <p:spPr>
          <a:xfrm>
            <a:off x="1096318" y="2865555"/>
            <a:ext cx="1462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2">
                    <a:lumMod val="10000"/>
                  </a:schemeClr>
                </a:solidFill>
                <a:latin typeface="카페24 아네모네" pitchFamily="2" charset="-127"/>
                <a:ea typeface="카페24 아네모네" pitchFamily="2" charset="-127"/>
              </a:rPr>
              <a:t>Ultrasonic sensor</a:t>
            </a:r>
            <a:endParaRPr lang="ko-KR" altLang="en-US" sz="2000" dirty="0">
              <a:solidFill>
                <a:schemeClr val="bg2">
                  <a:lumMod val="10000"/>
                </a:schemeClr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0A4BB026-0950-4977-85E9-04A8CB0DF43E}"/>
              </a:ext>
            </a:extLst>
          </p:cNvPr>
          <p:cNvSpPr/>
          <p:nvPr/>
        </p:nvSpPr>
        <p:spPr>
          <a:xfrm>
            <a:off x="868880" y="2361027"/>
            <a:ext cx="1962150" cy="1962150"/>
          </a:xfrm>
          <a:prstGeom prst="ellipse">
            <a:avLst/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97B7B21-BA4A-41D6-A978-56A160F23A51}"/>
              </a:ext>
            </a:extLst>
          </p:cNvPr>
          <p:cNvSpPr txBox="1"/>
          <p:nvPr/>
        </p:nvSpPr>
        <p:spPr>
          <a:xfrm>
            <a:off x="868880" y="3519241"/>
            <a:ext cx="1962150" cy="305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Send distance data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E7BC6234-F246-4088-B5BC-6C4A8858AC12}"/>
              </a:ext>
            </a:extLst>
          </p:cNvPr>
          <p:cNvSpPr txBox="1"/>
          <p:nvPr/>
        </p:nvSpPr>
        <p:spPr>
          <a:xfrm>
            <a:off x="868880" y="4853070"/>
            <a:ext cx="1962150" cy="1017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" altLang="ko-KR" sz="1600" dirty="0"/>
              <a:t>Stored in bytes CAN Data Field so </a:t>
            </a:r>
            <a:r>
              <a:rPr lang="en" altLang="ko-KR" sz="1600" b="1" dirty="0"/>
              <a:t>[0] [1]</a:t>
            </a:r>
            <a:endParaRPr lang="ko-KR" altLang="en-US" sz="1600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00" name="오른쪽 대괄호 99">
            <a:extLst>
              <a:ext uri="{FF2B5EF4-FFF2-40B4-BE49-F238E27FC236}">
                <a16:creationId xmlns:a16="http://schemas.microsoft.com/office/drawing/2014/main" id="{D5ACCC2D-EAC5-407C-BCA5-791B53AB5A71}"/>
              </a:ext>
            </a:extLst>
          </p:cNvPr>
          <p:cNvSpPr/>
          <p:nvPr/>
        </p:nvSpPr>
        <p:spPr>
          <a:xfrm flipH="1">
            <a:off x="868879" y="4853069"/>
            <a:ext cx="147802" cy="1017330"/>
          </a:xfrm>
          <a:prstGeom prst="rightBracket">
            <a:avLst>
              <a:gd name="adj" fmla="val 0"/>
            </a:avLst>
          </a:prstGeom>
          <a:ln w="12700">
            <a:solidFill>
              <a:srgbClr val="1817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2F2F2"/>
              </a:solidFill>
            </a:endParaRPr>
          </a:p>
        </p:txBody>
      </p:sp>
      <p:sp>
        <p:nvSpPr>
          <p:cNvPr id="101" name="오른쪽 대괄호 100">
            <a:extLst>
              <a:ext uri="{FF2B5EF4-FFF2-40B4-BE49-F238E27FC236}">
                <a16:creationId xmlns:a16="http://schemas.microsoft.com/office/drawing/2014/main" id="{2A098B44-32EC-4862-8A43-2B662888FC27}"/>
              </a:ext>
            </a:extLst>
          </p:cNvPr>
          <p:cNvSpPr/>
          <p:nvPr/>
        </p:nvSpPr>
        <p:spPr>
          <a:xfrm>
            <a:off x="2683227" y="4853070"/>
            <a:ext cx="147803" cy="1017330"/>
          </a:xfrm>
          <a:prstGeom prst="rightBracket">
            <a:avLst>
              <a:gd name="adj" fmla="val 0"/>
            </a:avLst>
          </a:prstGeom>
          <a:ln w="12700">
            <a:solidFill>
              <a:srgbClr val="1817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2F2F2"/>
              </a:solidFill>
            </a:endParaRPr>
          </a:p>
        </p:txBody>
      </p:sp>
      <p:sp>
        <p:nvSpPr>
          <p:cNvPr id="106" name="화살표: 갈매기형 수장 105">
            <a:extLst>
              <a:ext uri="{FF2B5EF4-FFF2-40B4-BE49-F238E27FC236}">
                <a16:creationId xmlns:a16="http://schemas.microsoft.com/office/drawing/2014/main" id="{995CCA90-3DB1-4E0C-A286-CAC6E6118585}"/>
              </a:ext>
            </a:extLst>
          </p:cNvPr>
          <p:cNvSpPr/>
          <p:nvPr/>
        </p:nvSpPr>
        <p:spPr>
          <a:xfrm rot="5400000">
            <a:off x="1813046" y="4530881"/>
            <a:ext cx="73819" cy="114485"/>
          </a:xfrm>
          <a:prstGeom prst="chevron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AB0955-C574-4E99-919E-D721837D236A}"/>
              </a:ext>
            </a:extLst>
          </p:cNvPr>
          <p:cNvSpPr/>
          <p:nvPr/>
        </p:nvSpPr>
        <p:spPr>
          <a:xfrm>
            <a:off x="0" y="279156"/>
            <a:ext cx="4605864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What data is sent</a:t>
            </a:r>
            <a:r>
              <a:rPr lang="ko-KR" altLang="en-US" sz="2400" dirty="0"/>
              <a:t> </a:t>
            </a:r>
            <a:r>
              <a:rPr lang="en-US" altLang="ko-KR" sz="2400" dirty="0"/>
              <a:t>by CAN?</a:t>
            </a:r>
            <a:endParaRPr lang="ko-KR" altLang="en-US" sz="2400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94F8DE1D-6742-4C5C-8CF5-F78E884C2E4D}"/>
              </a:ext>
            </a:extLst>
          </p:cNvPr>
          <p:cNvSpPr txBox="1"/>
          <p:nvPr/>
        </p:nvSpPr>
        <p:spPr>
          <a:xfrm>
            <a:off x="8028426" y="1161531"/>
            <a:ext cx="3104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In Raspberry Pi</a:t>
            </a:r>
            <a:endParaRPr lang="ko-KR" altLang="en-US" sz="20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8269D4E-20B5-4070-9088-AC4557179860}"/>
              </a:ext>
            </a:extLst>
          </p:cNvPr>
          <p:cNvSpPr txBox="1"/>
          <p:nvPr/>
        </p:nvSpPr>
        <p:spPr>
          <a:xfrm>
            <a:off x="8028427" y="1401393"/>
            <a:ext cx="3104951" cy="592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br>
              <a:rPr lang="en" altLang="ko-KR" sz="1200" dirty="0"/>
            </a:br>
            <a:r>
              <a:rPr lang="en" altLang="ko-KR" sz="1400" b="0" i="0" dirty="0">
                <a:solidFill>
                  <a:srgbClr val="202124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This data is received from Arduino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1D3C51-74B9-5CEF-E1E6-9BABB9266693}"/>
              </a:ext>
            </a:extLst>
          </p:cNvPr>
          <p:cNvSpPr txBox="1"/>
          <p:nvPr/>
        </p:nvSpPr>
        <p:spPr>
          <a:xfrm>
            <a:off x="4632757" y="2867736"/>
            <a:ext cx="1258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2">
                    <a:lumMod val="10000"/>
                  </a:schemeClr>
                </a:solidFill>
                <a:latin typeface="카페24 아네모네" pitchFamily="2" charset="-127"/>
                <a:ea typeface="카페24 아네모네" pitchFamily="2" charset="-127"/>
              </a:rPr>
              <a:t>RPM sensor</a:t>
            </a:r>
            <a:endParaRPr lang="ko-KR" altLang="en-US" sz="2000" dirty="0">
              <a:solidFill>
                <a:schemeClr val="bg2">
                  <a:lumMod val="10000"/>
                </a:schemeClr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E8D75C7B-B003-FBBD-6C2F-5840F8C27697}"/>
              </a:ext>
            </a:extLst>
          </p:cNvPr>
          <p:cNvSpPr/>
          <p:nvPr/>
        </p:nvSpPr>
        <p:spPr>
          <a:xfrm>
            <a:off x="4280828" y="2361027"/>
            <a:ext cx="1962150" cy="1962150"/>
          </a:xfrm>
          <a:prstGeom prst="ellipse">
            <a:avLst/>
          </a:prstGeom>
          <a:noFill/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CC4F1C-8FA2-FD50-37A5-B847FB348DEA}"/>
              </a:ext>
            </a:extLst>
          </p:cNvPr>
          <p:cNvSpPr txBox="1"/>
          <p:nvPr/>
        </p:nvSpPr>
        <p:spPr>
          <a:xfrm>
            <a:off x="4245199" y="3511415"/>
            <a:ext cx="1962150" cy="305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2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Send RPM data</a:t>
            </a:r>
            <a:endParaRPr lang="ko-KR" altLang="en-US" sz="12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9" name="화살표: 갈매기형 수장 105">
            <a:extLst>
              <a:ext uri="{FF2B5EF4-FFF2-40B4-BE49-F238E27FC236}">
                <a16:creationId xmlns:a16="http://schemas.microsoft.com/office/drawing/2014/main" id="{D6213108-B90A-E462-6718-E3FA4E09FD69}"/>
              </a:ext>
            </a:extLst>
          </p:cNvPr>
          <p:cNvSpPr/>
          <p:nvPr/>
        </p:nvSpPr>
        <p:spPr>
          <a:xfrm rot="5400000">
            <a:off x="5224994" y="4530881"/>
            <a:ext cx="73819" cy="114485"/>
          </a:xfrm>
          <a:prstGeom prst="chevron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19F76A9-3B43-E046-E044-EF4CB5D107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44" t="17378" r="4518" b="25865"/>
          <a:stretch/>
        </p:blipFill>
        <p:spPr>
          <a:xfrm>
            <a:off x="7815098" y="2097275"/>
            <a:ext cx="3561810" cy="3026054"/>
          </a:xfrm>
          <a:prstGeom prst="rect">
            <a:avLst/>
          </a:prstGeom>
        </p:spPr>
      </p:pic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E333ADFC-4D3C-BC14-ABC7-C4CEBC9C8969}"/>
              </a:ext>
            </a:extLst>
          </p:cNvPr>
          <p:cNvCxnSpPr>
            <a:cxnSpLocks/>
          </p:cNvCxnSpPr>
          <p:nvPr/>
        </p:nvCxnSpPr>
        <p:spPr>
          <a:xfrm>
            <a:off x="7300913" y="1157288"/>
            <a:ext cx="0" cy="5525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74265F43-B179-EDDB-493A-C78E6DFC0F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  <p:sp>
        <p:nvSpPr>
          <p:cNvPr id="17" name="오른쪽 중괄호 2">
            <a:extLst>
              <a:ext uri="{FF2B5EF4-FFF2-40B4-BE49-F238E27FC236}">
                <a16:creationId xmlns:a16="http://schemas.microsoft.com/office/drawing/2014/main" id="{913B75AD-7B72-335D-95B5-4D325A5D9DEF}"/>
              </a:ext>
            </a:extLst>
          </p:cNvPr>
          <p:cNvSpPr/>
          <p:nvPr/>
        </p:nvSpPr>
        <p:spPr>
          <a:xfrm rot="5400000">
            <a:off x="9725858" y="4539130"/>
            <a:ext cx="299777" cy="1674229"/>
          </a:xfrm>
          <a:prstGeom prst="rightBrace">
            <a:avLst>
              <a:gd name="adj1" fmla="val 114382"/>
              <a:gd name="adj2" fmla="val 50000"/>
            </a:avLst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FABBD0-D77C-3B0B-7FFD-E90DCF71FF45}"/>
              </a:ext>
            </a:extLst>
          </p:cNvPr>
          <p:cNvSpPr txBox="1"/>
          <p:nvPr/>
        </p:nvSpPr>
        <p:spPr>
          <a:xfrm>
            <a:off x="8918989" y="5629160"/>
            <a:ext cx="1905369" cy="377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600" b="1" dirty="0">
                <a:solidFill>
                  <a:schemeClr val="bg2">
                    <a:lumMod val="1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CAN Data Field</a:t>
            </a:r>
            <a:endParaRPr lang="ko-KR" altLang="en-US" sz="1600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9" name="오른쪽 대괄호 101">
            <a:extLst>
              <a:ext uri="{FF2B5EF4-FFF2-40B4-BE49-F238E27FC236}">
                <a16:creationId xmlns:a16="http://schemas.microsoft.com/office/drawing/2014/main" id="{0C441F31-7ED9-5BE0-98A0-77D9C34B4E6A}"/>
              </a:ext>
            </a:extLst>
          </p:cNvPr>
          <p:cNvSpPr/>
          <p:nvPr/>
        </p:nvSpPr>
        <p:spPr>
          <a:xfrm flipH="1">
            <a:off x="9035275" y="5675436"/>
            <a:ext cx="71511" cy="346241"/>
          </a:xfrm>
          <a:prstGeom prst="rightBracket">
            <a:avLst>
              <a:gd name="adj" fmla="val 0"/>
            </a:avLst>
          </a:prstGeom>
          <a:ln w="12700">
            <a:solidFill>
              <a:srgbClr val="1817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2F2F2"/>
              </a:solidFill>
            </a:endParaRPr>
          </a:p>
        </p:txBody>
      </p:sp>
      <p:sp>
        <p:nvSpPr>
          <p:cNvPr id="21" name="오른쪽 대괄호 101">
            <a:extLst>
              <a:ext uri="{FF2B5EF4-FFF2-40B4-BE49-F238E27FC236}">
                <a16:creationId xmlns:a16="http://schemas.microsoft.com/office/drawing/2014/main" id="{06CFC54F-5017-037F-2A01-D3507B5C48D6}"/>
              </a:ext>
            </a:extLst>
          </p:cNvPr>
          <p:cNvSpPr/>
          <p:nvPr/>
        </p:nvSpPr>
        <p:spPr>
          <a:xfrm>
            <a:off x="10632330" y="5670352"/>
            <a:ext cx="80531" cy="346241"/>
          </a:xfrm>
          <a:prstGeom prst="rightBracket">
            <a:avLst>
              <a:gd name="adj" fmla="val 0"/>
            </a:avLst>
          </a:prstGeom>
          <a:ln w="12700">
            <a:solidFill>
              <a:srgbClr val="1817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2F2F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76CF35-D34D-4714-F60E-099E97E14890}"/>
              </a:ext>
            </a:extLst>
          </p:cNvPr>
          <p:cNvSpPr txBox="1"/>
          <p:nvPr/>
        </p:nvSpPr>
        <p:spPr>
          <a:xfrm>
            <a:off x="4293758" y="4853069"/>
            <a:ext cx="1962150" cy="1017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" altLang="ko-KR" sz="1600" dirty="0"/>
              <a:t>Stored in bytes CAN Data Field so </a:t>
            </a:r>
            <a:r>
              <a:rPr lang="en" altLang="ko-KR" sz="1600" b="1" dirty="0"/>
              <a:t>[2] [3]</a:t>
            </a:r>
            <a:endParaRPr lang="ko-KR" altLang="en-US" sz="1600" b="1" dirty="0">
              <a:solidFill>
                <a:schemeClr val="bg2">
                  <a:lumMod val="1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6" name="오른쪽 대괄호 99">
            <a:extLst>
              <a:ext uri="{FF2B5EF4-FFF2-40B4-BE49-F238E27FC236}">
                <a16:creationId xmlns:a16="http://schemas.microsoft.com/office/drawing/2014/main" id="{90341BFE-23D0-9A4E-9A22-A176905B7536}"/>
              </a:ext>
            </a:extLst>
          </p:cNvPr>
          <p:cNvSpPr/>
          <p:nvPr/>
        </p:nvSpPr>
        <p:spPr>
          <a:xfrm flipH="1">
            <a:off x="4293757" y="4853068"/>
            <a:ext cx="147802" cy="1017330"/>
          </a:xfrm>
          <a:prstGeom prst="rightBracket">
            <a:avLst>
              <a:gd name="adj" fmla="val 0"/>
            </a:avLst>
          </a:prstGeom>
          <a:ln w="12700">
            <a:solidFill>
              <a:srgbClr val="1817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2F2F2"/>
              </a:solidFill>
            </a:endParaRPr>
          </a:p>
        </p:txBody>
      </p:sp>
      <p:sp>
        <p:nvSpPr>
          <p:cNvPr id="20" name="오른쪽 대괄호 100">
            <a:extLst>
              <a:ext uri="{FF2B5EF4-FFF2-40B4-BE49-F238E27FC236}">
                <a16:creationId xmlns:a16="http://schemas.microsoft.com/office/drawing/2014/main" id="{87045326-7EDD-C99B-E42D-0232CC3E9457}"/>
              </a:ext>
            </a:extLst>
          </p:cNvPr>
          <p:cNvSpPr/>
          <p:nvPr/>
        </p:nvSpPr>
        <p:spPr>
          <a:xfrm>
            <a:off x="6108105" y="4853069"/>
            <a:ext cx="147803" cy="1017330"/>
          </a:xfrm>
          <a:prstGeom prst="rightBracket">
            <a:avLst>
              <a:gd name="adj" fmla="val 0"/>
            </a:avLst>
          </a:prstGeom>
          <a:ln w="12700">
            <a:solidFill>
              <a:srgbClr val="1817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693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3821CC4-B878-ED09-B1B8-9A695345B714}"/>
              </a:ext>
            </a:extLst>
          </p:cNvPr>
          <p:cNvSpPr/>
          <p:nvPr/>
        </p:nvSpPr>
        <p:spPr>
          <a:xfrm>
            <a:off x="788195" y="4771067"/>
            <a:ext cx="4031920" cy="474201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Distance : data[0] + data[1]*256</a:t>
            </a:r>
            <a:endParaRPr lang="ko-KR" altLang="en-US" sz="20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AB0955-C574-4E99-919E-D721837D236A}"/>
              </a:ext>
            </a:extLst>
          </p:cNvPr>
          <p:cNvSpPr/>
          <p:nvPr/>
        </p:nvSpPr>
        <p:spPr>
          <a:xfrm>
            <a:off x="0" y="279156"/>
            <a:ext cx="3052483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51E4E9-382B-4CF1-8729-C1D4305E891F}"/>
              </a:ext>
            </a:extLst>
          </p:cNvPr>
          <p:cNvSpPr txBox="1"/>
          <p:nvPr/>
        </p:nvSpPr>
        <p:spPr>
          <a:xfrm>
            <a:off x="80963" y="324221"/>
            <a:ext cx="2971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CAN Data Frame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3" name="오른쪽 중괄호 2">
            <a:extLst>
              <a:ext uri="{FF2B5EF4-FFF2-40B4-BE49-F238E27FC236}">
                <a16:creationId xmlns:a16="http://schemas.microsoft.com/office/drawing/2014/main" id="{DA646A15-305C-4487-81B6-A1AD802D24B9}"/>
              </a:ext>
            </a:extLst>
          </p:cNvPr>
          <p:cNvSpPr/>
          <p:nvPr/>
        </p:nvSpPr>
        <p:spPr>
          <a:xfrm rot="5400000">
            <a:off x="4581968" y="1716724"/>
            <a:ext cx="352082" cy="2366682"/>
          </a:xfrm>
          <a:prstGeom prst="rightBrace">
            <a:avLst>
              <a:gd name="adj1" fmla="val 114382"/>
              <a:gd name="adj2" fmla="val 50000"/>
            </a:avLst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pic>
        <p:nvPicPr>
          <p:cNvPr id="6" name="그림 5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A533488F-A757-CB21-C74B-490DA6546E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  <p:pic>
        <p:nvPicPr>
          <p:cNvPr id="13" name="그림 12" descr="텍스트, 스크린샷, 라인, 번호이(가) 표시된 사진&#10;&#10;자동 생성된 설명">
            <a:extLst>
              <a:ext uri="{FF2B5EF4-FFF2-40B4-BE49-F238E27FC236}">
                <a16:creationId xmlns:a16="http://schemas.microsoft.com/office/drawing/2014/main" id="{7EA3438C-C086-B0FD-0042-53848FDB7B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54" b="31283"/>
          <a:stretch/>
        </p:blipFill>
        <p:spPr>
          <a:xfrm>
            <a:off x="172562" y="1231399"/>
            <a:ext cx="9295105" cy="1492623"/>
          </a:xfrm>
          <a:prstGeom prst="rect">
            <a:avLst/>
          </a:prstGeom>
        </p:spPr>
      </p:pic>
      <p:graphicFrame>
        <p:nvGraphicFramePr>
          <p:cNvPr id="14" name="표 14">
            <a:extLst>
              <a:ext uri="{FF2B5EF4-FFF2-40B4-BE49-F238E27FC236}">
                <a16:creationId xmlns:a16="http://schemas.microsoft.com/office/drawing/2014/main" id="{0A7C97D9-BFC4-60DA-E8C7-78F7223D3B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7340398"/>
              </p:ext>
            </p:extLst>
          </p:nvPr>
        </p:nvGraphicFramePr>
        <p:xfrm>
          <a:off x="1193797" y="3190335"/>
          <a:ext cx="10787832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479">
                  <a:extLst>
                    <a:ext uri="{9D8B030D-6E8A-4147-A177-3AD203B41FA5}">
                      <a16:colId xmlns:a16="http://schemas.microsoft.com/office/drawing/2014/main" val="2665281682"/>
                    </a:ext>
                  </a:extLst>
                </a:gridCol>
                <a:gridCol w="1348479">
                  <a:extLst>
                    <a:ext uri="{9D8B030D-6E8A-4147-A177-3AD203B41FA5}">
                      <a16:colId xmlns:a16="http://schemas.microsoft.com/office/drawing/2014/main" val="3152237533"/>
                    </a:ext>
                  </a:extLst>
                </a:gridCol>
                <a:gridCol w="1348479">
                  <a:extLst>
                    <a:ext uri="{9D8B030D-6E8A-4147-A177-3AD203B41FA5}">
                      <a16:colId xmlns:a16="http://schemas.microsoft.com/office/drawing/2014/main" val="243223229"/>
                    </a:ext>
                  </a:extLst>
                </a:gridCol>
                <a:gridCol w="1348479">
                  <a:extLst>
                    <a:ext uri="{9D8B030D-6E8A-4147-A177-3AD203B41FA5}">
                      <a16:colId xmlns:a16="http://schemas.microsoft.com/office/drawing/2014/main" val="405131312"/>
                    </a:ext>
                  </a:extLst>
                </a:gridCol>
                <a:gridCol w="1348479">
                  <a:extLst>
                    <a:ext uri="{9D8B030D-6E8A-4147-A177-3AD203B41FA5}">
                      <a16:colId xmlns:a16="http://schemas.microsoft.com/office/drawing/2014/main" val="2627244129"/>
                    </a:ext>
                  </a:extLst>
                </a:gridCol>
                <a:gridCol w="1348479">
                  <a:extLst>
                    <a:ext uri="{9D8B030D-6E8A-4147-A177-3AD203B41FA5}">
                      <a16:colId xmlns:a16="http://schemas.microsoft.com/office/drawing/2014/main" val="1853894774"/>
                    </a:ext>
                  </a:extLst>
                </a:gridCol>
                <a:gridCol w="1348479">
                  <a:extLst>
                    <a:ext uri="{9D8B030D-6E8A-4147-A177-3AD203B41FA5}">
                      <a16:colId xmlns:a16="http://schemas.microsoft.com/office/drawing/2014/main" val="1935619038"/>
                    </a:ext>
                  </a:extLst>
                </a:gridCol>
                <a:gridCol w="1348479">
                  <a:extLst>
                    <a:ext uri="{9D8B030D-6E8A-4147-A177-3AD203B41FA5}">
                      <a16:colId xmlns:a16="http://schemas.microsoft.com/office/drawing/2014/main" val="3751135819"/>
                    </a:ext>
                  </a:extLst>
                </a:gridCol>
              </a:tblGrid>
              <a:tr h="52991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Distance % 256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Distance </a:t>
                      </a: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/ 256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RPM </a:t>
                      </a: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% 256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RPM </a:t>
                      </a: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/ 256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7710400"/>
                  </a:ext>
                </a:extLst>
              </a:tr>
            </a:tbl>
          </a:graphicData>
        </a:graphic>
      </p:graphicFrame>
      <p:sp>
        <p:nvSpPr>
          <p:cNvPr id="16" name="사각형: 둥근 모서리 3">
            <a:extLst>
              <a:ext uri="{FF2B5EF4-FFF2-40B4-BE49-F238E27FC236}">
                <a16:creationId xmlns:a16="http://schemas.microsoft.com/office/drawing/2014/main" id="{665AFE9E-A541-04BA-76D2-53C1AA169FAF}"/>
              </a:ext>
            </a:extLst>
          </p:cNvPr>
          <p:cNvSpPr/>
          <p:nvPr/>
        </p:nvSpPr>
        <p:spPr>
          <a:xfrm>
            <a:off x="5364778" y="4771067"/>
            <a:ext cx="4055929" cy="474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RPM : data[2] + data[3]*256</a:t>
            </a:r>
            <a:endParaRPr lang="ko-KR" altLang="en-US" sz="2000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7E2BBE5-5CCF-6F4A-5C83-AC9AA1B749E2}"/>
              </a:ext>
            </a:extLst>
          </p:cNvPr>
          <p:cNvCxnSpPr>
            <a:cxnSpLocks/>
          </p:cNvCxnSpPr>
          <p:nvPr/>
        </p:nvCxnSpPr>
        <p:spPr>
          <a:xfrm>
            <a:off x="2804155" y="3813013"/>
            <a:ext cx="0" cy="886934"/>
          </a:xfrm>
          <a:prstGeom prst="straightConnector1">
            <a:avLst/>
          </a:prstGeom>
          <a:ln w="60325">
            <a:gradFill>
              <a:gsLst>
                <a:gs pos="100000">
                  <a:schemeClr val="tx1"/>
                </a:gs>
                <a:gs pos="38000">
                  <a:schemeClr val="accent1">
                    <a:lumMod val="45000"/>
                    <a:lumOff val="55000"/>
                  </a:schemeClr>
                </a:gs>
                <a:gs pos="0">
                  <a:schemeClr val="accent1">
                    <a:lumMod val="20000"/>
                    <a:lumOff val="80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D4F35B9-824C-01A4-E6B7-D5B2CBF1D793}"/>
              </a:ext>
            </a:extLst>
          </p:cNvPr>
          <p:cNvCxnSpPr>
            <a:cxnSpLocks/>
          </p:cNvCxnSpPr>
          <p:nvPr/>
        </p:nvCxnSpPr>
        <p:spPr>
          <a:xfrm>
            <a:off x="5364778" y="3813013"/>
            <a:ext cx="1072471" cy="886934"/>
          </a:xfrm>
          <a:prstGeom prst="straightConnector1">
            <a:avLst/>
          </a:prstGeom>
          <a:ln w="60325">
            <a:gradFill>
              <a:gsLst>
                <a:gs pos="100000">
                  <a:schemeClr val="tx1"/>
                </a:gs>
                <a:gs pos="38000">
                  <a:schemeClr val="accent1">
                    <a:lumMod val="45000"/>
                    <a:lumOff val="55000"/>
                  </a:schemeClr>
                </a:gs>
                <a:gs pos="0">
                  <a:schemeClr val="accent1">
                    <a:lumMod val="20000"/>
                    <a:lumOff val="80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: 둥근 모서리 3">
            <a:extLst>
              <a:ext uri="{FF2B5EF4-FFF2-40B4-BE49-F238E27FC236}">
                <a16:creationId xmlns:a16="http://schemas.microsoft.com/office/drawing/2014/main" id="{503CFDA9-42BB-0E1B-DB57-9480EF2D7B90}"/>
              </a:ext>
            </a:extLst>
          </p:cNvPr>
          <p:cNvSpPr/>
          <p:nvPr/>
        </p:nvSpPr>
        <p:spPr>
          <a:xfrm>
            <a:off x="1193797" y="5916710"/>
            <a:ext cx="8051798" cy="611591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B12C8C8-374D-D16C-5BE1-CB06DB7B6AB8}"/>
              </a:ext>
            </a:extLst>
          </p:cNvPr>
          <p:cNvSpPr txBox="1"/>
          <p:nvPr/>
        </p:nvSpPr>
        <p:spPr>
          <a:xfrm>
            <a:off x="1193797" y="5957401"/>
            <a:ext cx="8051798" cy="519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" altLang="ko-KR" sz="2400" dirty="0">
                <a:solidFill>
                  <a:schemeClr val="bg1"/>
                </a:solidFill>
              </a:rPr>
              <a:t>Data exceeding 8 bits can be transformed in this way.</a:t>
            </a:r>
            <a:endParaRPr lang="ko-KR" altLang="en-US" sz="24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8" name="오른쪽 중괄호 2">
            <a:extLst>
              <a:ext uri="{FF2B5EF4-FFF2-40B4-BE49-F238E27FC236}">
                <a16:creationId xmlns:a16="http://schemas.microsoft.com/office/drawing/2014/main" id="{68AF5E82-6A00-5245-FC7B-89ADF29BDFBA}"/>
              </a:ext>
            </a:extLst>
          </p:cNvPr>
          <p:cNvSpPr/>
          <p:nvPr/>
        </p:nvSpPr>
        <p:spPr>
          <a:xfrm rot="5400000">
            <a:off x="4964248" y="1402817"/>
            <a:ext cx="312774" cy="8249920"/>
          </a:xfrm>
          <a:prstGeom prst="rightBrace">
            <a:avLst>
              <a:gd name="adj1" fmla="val 114382"/>
              <a:gd name="adj2" fmla="val 50000"/>
            </a:avLst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120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3821CC4-B878-ED09-B1B8-9A695345B714}"/>
              </a:ext>
            </a:extLst>
          </p:cNvPr>
          <p:cNvSpPr/>
          <p:nvPr/>
        </p:nvSpPr>
        <p:spPr>
          <a:xfrm>
            <a:off x="959048" y="5441560"/>
            <a:ext cx="10210399" cy="611591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0EF6A6A-9D11-498D-B078-0123E306120B}"/>
              </a:ext>
            </a:extLst>
          </p:cNvPr>
          <p:cNvSpPr txBox="1"/>
          <p:nvPr/>
        </p:nvSpPr>
        <p:spPr>
          <a:xfrm>
            <a:off x="959050" y="1598768"/>
            <a:ext cx="60737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181717"/>
                </a:solidFill>
                <a:latin typeface="카페24 아네모네" pitchFamily="2" charset="-127"/>
                <a:ea typeface="카페24 아네모네" pitchFamily="2" charset="-127"/>
              </a:rPr>
              <a:t>How to transfer battery voltage to battery level?</a:t>
            </a:r>
            <a:endParaRPr lang="ko-KR" altLang="en-US" sz="2000" b="1" dirty="0">
              <a:solidFill>
                <a:srgbClr val="181717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68F976D-3453-4310-A848-C92496AFE0EE}"/>
              </a:ext>
            </a:extLst>
          </p:cNvPr>
          <p:cNvSpPr txBox="1"/>
          <p:nvPr/>
        </p:nvSpPr>
        <p:spPr>
          <a:xfrm>
            <a:off x="959048" y="1917338"/>
            <a:ext cx="10210399" cy="341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" altLang="ko-KR" sz="1400" dirty="0">
                <a:solidFill>
                  <a:schemeClr val="bg2">
                    <a:lumMod val="1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We perform regression analysis on each set of data to estimate the values using a sin function</a:t>
            </a:r>
            <a:endParaRPr lang="ko-KR" altLang="en-US" sz="1400" dirty="0">
              <a:solidFill>
                <a:schemeClr val="bg2">
                  <a:lumMod val="10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AB0955-C574-4E99-919E-D721837D236A}"/>
              </a:ext>
            </a:extLst>
          </p:cNvPr>
          <p:cNvSpPr/>
          <p:nvPr/>
        </p:nvSpPr>
        <p:spPr>
          <a:xfrm>
            <a:off x="0" y="279156"/>
            <a:ext cx="4064001" cy="58477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51E4E9-382B-4CF1-8729-C1D4305E891F}"/>
              </a:ext>
            </a:extLst>
          </p:cNvPr>
          <p:cNvSpPr txBox="1"/>
          <p:nvPr/>
        </p:nvSpPr>
        <p:spPr>
          <a:xfrm>
            <a:off x="80962" y="324221"/>
            <a:ext cx="39830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2F2F2"/>
                </a:solidFill>
                <a:latin typeface="카페24 아네모네" pitchFamily="2" charset="-127"/>
                <a:ea typeface="카페24 아네모네" pitchFamily="2" charset="-127"/>
              </a:rPr>
              <a:t>Battery Indicator</a:t>
            </a:r>
            <a:endParaRPr lang="ko-KR" altLang="en-US" sz="2800" dirty="0">
              <a:solidFill>
                <a:srgbClr val="F2F2F2"/>
              </a:solidFill>
              <a:latin typeface="카페24 아네모네" pitchFamily="2" charset="-127"/>
              <a:ea typeface="카페24 아네모네" pitchFamily="2" charset="-127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A91BCA6-7DF2-4427-8FCC-9AA3AA4C2900}"/>
              </a:ext>
            </a:extLst>
          </p:cNvPr>
          <p:cNvSpPr txBox="1"/>
          <p:nvPr/>
        </p:nvSpPr>
        <p:spPr>
          <a:xfrm>
            <a:off x="2099236" y="5482251"/>
            <a:ext cx="8051798" cy="44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000" b="1" dirty="0">
                <a:solidFill>
                  <a:srgbClr val="F2F2F2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Battery Level = 0.498 </a:t>
            </a:r>
            <a:r>
              <a:rPr lang="ko-KR" altLang="en-US" sz="2000" b="1" dirty="0">
                <a:solidFill>
                  <a:srgbClr val="F2F2F2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*</a:t>
            </a:r>
            <a:r>
              <a:rPr lang="en-US" altLang="ko-KR" sz="2000" b="1" dirty="0">
                <a:solidFill>
                  <a:srgbClr val="F2F2F2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sin(1.546*Voltage + 1.001) + 0.48</a:t>
            </a:r>
            <a:endParaRPr lang="ko-KR" altLang="en-US" sz="2000" b="1" dirty="0">
              <a:solidFill>
                <a:srgbClr val="F2F2F2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오른쪽 중괄호 2">
            <a:extLst>
              <a:ext uri="{FF2B5EF4-FFF2-40B4-BE49-F238E27FC236}">
                <a16:creationId xmlns:a16="http://schemas.microsoft.com/office/drawing/2014/main" id="{DA646A15-305C-4487-81B6-A1AD802D24B9}"/>
              </a:ext>
            </a:extLst>
          </p:cNvPr>
          <p:cNvSpPr/>
          <p:nvPr/>
        </p:nvSpPr>
        <p:spPr>
          <a:xfrm rot="5400000">
            <a:off x="5890412" y="611076"/>
            <a:ext cx="352084" cy="8669689"/>
          </a:xfrm>
          <a:prstGeom prst="rightBrace">
            <a:avLst>
              <a:gd name="adj1" fmla="val 114382"/>
              <a:gd name="adj2" fmla="val 50000"/>
            </a:avLst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pic>
        <p:nvPicPr>
          <p:cNvPr id="6" name="Picture 2" descr="BatteryChargePercent">
            <a:extLst>
              <a:ext uri="{FF2B5EF4-FFF2-40B4-BE49-F238E27FC236}">
                <a16:creationId xmlns:a16="http://schemas.microsoft.com/office/drawing/2014/main" id="{3EA43F9F-BCFF-847A-70BE-08737C4F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048" y="2384602"/>
            <a:ext cx="3720527" cy="2370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AE0F494-0740-453E-F441-38E8042E4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1744" y="2354314"/>
            <a:ext cx="3391207" cy="2408232"/>
          </a:xfrm>
          <a:prstGeom prst="rect">
            <a:avLst/>
          </a:prstGeom>
        </p:spPr>
      </p:pic>
      <p:sp>
        <p:nvSpPr>
          <p:cNvPr id="9" name="오른쪽 화살표[R] 8">
            <a:extLst>
              <a:ext uri="{FF2B5EF4-FFF2-40B4-BE49-F238E27FC236}">
                <a16:creationId xmlns:a16="http://schemas.microsoft.com/office/drawing/2014/main" id="{DEC694E7-FFBA-9ECC-4743-15466EBD147F}"/>
              </a:ext>
            </a:extLst>
          </p:cNvPr>
          <p:cNvSpPr/>
          <p:nvPr/>
        </p:nvSpPr>
        <p:spPr>
          <a:xfrm>
            <a:off x="5352983" y="2978425"/>
            <a:ext cx="1815353" cy="901150"/>
          </a:xfrm>
          <a:prstGeom prst="rightArrow">
            <a:avLst/>
          </a:pr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72B5FC-4663-97F9-97D9-CBA866A9D4B8}"/>
              </a:ext>
            </a:extLst>
          </p:cNvPr>
          <p:cNvSpPr txBox="1"/>
          <p:nvPr/>
        </p:nvSpPr>
        <p:spPr>
          <a:xfrm>
            <a:off x="5424701" y="3244334"/>
            <a:ext cx="1342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Regression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pic>
        <p:nvPicPr>
          <p:cNvPr id="13" name="그림 12" descr="스크린샷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F0E60FDC-CDD3-8F61-3120-DA973A9269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637" y="137125"/>
            <a:ext cx="1485383" cy="83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81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81717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5906</TotalTime>
  <Words>615</Words>
  <Application>Microsoft Office PowerPoint</Application>
  <PresentationFormat>와이드스크린</PresentationFormat>
  <Paragraphs>155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Apple SD Gothic Neo</vt:lpstr>
      <vt:lpstr>나눔스퀘어_ac</vt:lpstr>
      <vt:lpstr>나눔스퀘어_ac Bold</vt:lpstr>
      <vt:lpstr>나눔스퀘어_ac ExtraBold</vt:lpstr>
      <vt:lpstr>맑은 고딕</vt:lpstr>
      <vt:lpstr>카페24 아네모네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승엽 전</dc:creator>
  <cp:lastModifiedBy>진홍 이</cp:lastModifiedBy>
  <cp:revision>30</cp:revision>
  <dcterms:created xsi:type="dcterms:W3CDTF">2022-02-25T03:49:01Z</dcterms:created>
  <dcterms:modified xsi:type="dcterms:W3CDTF">2023-08-31T02:21:46Z</dcterms:modified>
</cp:coreProperties>
</file>

<file path=docProps/thumbnail.jpeg>
</file>